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6" r:id="rId2"/>
    <p:sldId id="257" r:id="rId3"/>
    <p:sldId id="281" r:id="rId4"/>
    <p:sldId id="282" r:id="rId5"/>
    <p:sldId id="283" r:id="rId6"/>
    <p:sldId id="284" r:id="rId7"/>
    <p:sldId id="285" r:id="rId8"/>
    <p:sldId id="290" r:id="rId9"/>
    <p:sldId id="271" r:id="rId10"/>
    <p:sldId id="272" r:id="rId11"/>
    <p:sldId id="259" r:id="rId12"/>
    <p:sldId id="261" r:id="rId13"/>
    <p:sldId id="288" r:id="rId14"/>
    <p:sldId id="289" r:id="rId15"/>
    <p:sldId id="277" r:id="rId16"/>
    <p:sldId id="270" r:id="rId17"/>
    <p:sldId id="269" r:id="rId18"/>
    <p:sldId id="264" r:id="rId19"/>
    <p:sldId id="265" r:id="rId20"/>
    <p:sldId id="266" r:id="rId21"/>
    <p:sldId id="267" r:id="rId22"/>
    <p:sldId id="268" r:id="rId23"/>
    <p:sldId id="286" r:id="rId24"/>
    <p:sldId id="278" r:id="rId25"/>
    <p:sldId id="279" r:id="rId26"/>
    <p:sldId id="280"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4660"/>
  </p:normalViewPr>
  <p:slideViewPr>
    <p:cSldViewPr>
      <p:cViewPr varScale="1">
        <p:scale>
          <a:sx n="84" d="100"/>
          <a:sy n="84" d="100"/>
        </p:scale>
        <p:origin x="82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7533A323-8064-4B34-9F4B-0F36D4F1730E}" type="datetimeFigureOut">
              <a:rPr lang="en-US" smtClean="0"/>
              <a:t>3/8/2015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FBD63A0D-CD40-4567-AF47-A5F3C9CFAC9A}" type="slidenum">
              <a:rPr lang="en-US" smtClean="0"/>
              <a:t>‹#›</a:t>
            </a:fld>
            <a:endParaRPr lang="en-US"/>
          </a:p>
        </p:txBody>
      </p:sp>
    </p:spTree>
    <p:extLst>
      <p:ext uri="{BB962C8B-B14F-4D97-AF65-F5344CB8AC3E}">
        <p14:creationId xmlns:p14="http://schemas.microsoft.com/office/powerpoint/2010/main" val="167537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from : http://www.colleges.ae/vb/showthread.php?t=9186</a:t>
            </a:r>
          </a:p>
          <a:p>
            <a:endParaRPr lang="en-US" dirty="0"/>
          </a:p>
        </p:txBody>
      </p:sp>
      <p:sp>
        <p:nvSpPr>
          <p:cNvPr id="4" name="Slide Number Placeholder 3"/>
          <p:cNvSpPr>
            <a:spLocks noGrp="1"/>
          </p:cNvSpPr>
          <p:nvPr>
            <p:ph type="sldNum" sz="quarter" idx="10"/>
          </p:nvPr>
        </p:nvSpPr>
        <p:spPr/>
        <p:txBody>
          <a:bodyPr/>
          <a:lstStyle/>
          <a:p>
            <a:fld id="{FBD63A0D-CD40-4567-AF47-A5F3C9CFAC9A}" type="slidenum">
              <a:rPr lang="en-US" smtClean="0"/>
              <a:t>1</a:t>
            </a:fld>
            <a:endParaRPr lang="en-US"/>
          </a:p>
        </p:txBody>
      </p:sp>
    </p:spTree>
    <p:extLst>
      <p:ext uri="{BB962C8B-B14F-4D97-AF65-F5344CB8AC3E}">
        <p14:creationId xmlns:p14="http://schemas.microsoft.com/office/powerpoint/2010/main" val="189443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http://yassin1063.skyrock.com/3131406396-posted-on-2012-12-15.html</a:t>
            </a:r>
          </a:p>
          <a:p>
            <a:endParaRPr lang="en-US" dirty="0"/>
          </a:p>
        </p:txBody>
      </p:sp>
      <p:sp>
        <p:nvSpPr>
          <p:cNvPr id="4" name="Slide Number Placeholder 3"/>
          <p:cNvSpPr>
            <a:spLocks noGrp="1"/>
          </p:cNvSpPr>
          <p:nvPr>
            <p:ph type="sldNum" sz="quarter" idx="10"/>
          </p:nvPr>
        </p:nvSpPr>
        <p:spPr/>
        <p:txBody>
          <a:bodyPr/>
          <a:lstStyle/>
          <a:p>
            <a:fld id="{FBD63A0D-CD40-4567-AF47-A5F3C9CFAC9A}" type="slidenum">
              <a:rPr lang="en-US" smtClean="0"/>
              <a:t>11</a:t>
            </a:fld>
            <a:endParaRPr lang="en-US"/>
          </a:p>
        </p:txBody>
      </p:sp>
    </p:spTree>
    <p:extLst>
      <p:ext uri="{BB962C8B-B14F-4D97-AF65-F5344CB8AC3E}">
        <p14:creationId xmlns:p14="http://schemas.microsoft.com/office/powerpoint/2010/main" val="187123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http://www.colleges.ae/vb/showthread.php?t=9186</a:t>
            </a:r>
            <a:endParaRPr lang="en-US" dirty="0"/>
          </a:p>
        </p:txBody>
      </p:sp>
      <p:sp>
        <p:nvSpPr>
          <p:cNvPr id="4" name="Slide Number Placeholder 3"/>
          <p:cNvSpPr>
            <a:spLocks noGrp="1"/>
          </p:cNvSpPr>
          <p:nvPr>
            <p:ph type="sldNum" sz="quarter" idx="10"/>
          </p:nvPr>
        </p:nvSpPr>
        <p:spPr/>
        <p:txBody>
          <a:bodyPr/>
          <a:lstStyle/>
          <a:p>
            <a:fld id="{FBD63A0D-CD40-4567-AF47-A5F3C9CFAC9A}" type="slidenum">
              <a:rPr lang="en-US" smtClean="0"/>
              <a:t>3</a:t>
            </a:fld>
            <a:endParaRPr lang="en-US"/>
          </a:p>
        </p:txBody>
      </p:sp>
    </p:spTree>
    <p:extLst>
      <p:ext uri="{BB962C8B-B14F-4D97-AF65-F5344CB8AC3E}">
        <p14:creationId xmlns:p14="http://schemas.microsoft.com/office/powerpoint/2010/main" val="259344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http://www.colleges.ae/vb/showthread.php?t=9186</a:t>
            </a:r>
          </a:p>
          <a:p>
            <a:endParaRPr lang="en-US" dirty="0"/>
          </a:p>
        </p:txBody>
      </p:sp>
      <p:sp>
        <p:nvSpPr>
          <p:cNvPr id="4" name="Slide Number Placeholder 3"/>
          <p:cNvSpPr>
            <a:spLocks noGrp="1"/>
          </p:cNvSpPr>
          <p:nvPr>
            <p:ph type="sldNum" sz="quarter" idx="10"/>
          </p:nvPr>
        </p:nvSpPr>
        <p:spPr/>
        <p:txBody>
          <a:bodyPr/>
          <a:lstStyle/>
          <a:p>
            <a:fld id="{FBD63A0D-CD40-4567-AF47-A5F3C9CFAC9A}" type="slidenum">
              <a:rPr lang="en-US" smtClean="0"/>
              <a:t>4</a:t>
            </a:fld>
            <a:endParaRPr lang="en-US"/>
          </a:p>
        </p:txBody>
      </p:sp>
    </p:spTree>
    <p:extLst>
      <p:ext uri="{BB962C8B-B14F-4D97-AF65-F5344CB8AC3E}">
        <p14:creationId xmlns:p14="http://schemas.microsoft.com/office/powerpoint/2010/main" val="63774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http://www.colleges.ae/vb/showthread.php?t=9186</a:t>
            </a:r>
          </a:p>
          <a:p>
            <a:endParaRPr lang="en-US" dirty="0"/>
          </a:p>
        </p:txBody>
      </p:sp>
      <p:sp>
        <p:nvSpPr>
          <p:cNvPr id="4" name="Slide Number Placeholder 3"/>
          <p:cNvSpPr>
            <a:spLocks noGrp="1"/>
          </p:cNvSpPr>
          <p:nvPr>
            <p:ph type="sldNum" sz="quarter" idx="10"/>
          </p:nvPr>
        </p:nvSpPr>
        <p:spPr/>
        <p:txBody>
          <a:bodyPr/>
          <a:lstStyle/>
          <a:p>
            <a:fld id="{FBD63A0D-CD40-4567-AF47-A5F3C9CFAC9A}" type="slidenum">
              <a:rPr lang="en-US" smtClean="0"/>
              <a:t>5</a:t>
            </a:fld>
            <a:endParaRPr lang="en-US"/>
          </a:p>
        </p:txBody>
      </p:sp>
    </p:spTree>
    <p:extLst>
      <p:ext uri="{BB962C8B-B14F-4D97-AF65-F5344CB8AC3E}">
        <p14:creationId xmlns:p14="http://schemas.microsoft.com/office/powerpoint/2010/main" val="17652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http://www.colleges.ae/vb/showthread.php?t=9186</a:t>
            </a:r>
          </a:p>
          <a:p>
            <a:endParaRPr lang="en-US" dirty="0"/>
          </a:p>
        </p:txBody>
      </p:sp>
      <p:sp>
        <p:nvSpPr>
          <p:cNvPr id="4" name="Slide Number Placeholder 3"/>
          <p:cNvSpPr>
            <a:spLocks noGrp="1"/>
          </p:cNvSpPr>
          <p:nvPr>
            <p:ph type="sldNum" sz="quarter" idx="10"/>
          </p:nvPr>
        </p:nvSpPr>
        <p:spPr/>
        <p:txBody>
          <a:bodyPr/>
          <a:lstStyle/>
          <a:p>
            <a:fld id="{FBD63A0D-CD40-4567-AF47-A5F3C9CFAC9A}" type="slidenum">
              <a:rPr lang="en-US" smtClean="0"/>
              <a:t>6</a:t>
            </a:fld>
            <a:endParaRPr lang="en-US"/>
          </a:p>
        </p:txBody>
      </p:sp>
    </p:spTree>
    <p:extLst>
      <p:ext uri="{BB962C8B-B14F-4D97-AF65-F5344CB8AC3E}">
        <p14:creationId xmlns:p14="http://schemas.microsoft.com/office/powerpoint/2010/main" val="4114301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http://www.colleges.ae/vb/showthread.php?t=9186</a:t>
            </a:r>
          </a:p>
          <a:p>
            <a:endParaRPr lang="en-US" dirty="0"/>
          </a:p>
        </p:txBody>
      </p:sp>
      <p:sp>
        <p:nvSpPr>
          <p:cNvPr id="4" name="Slide Number Placeholder 3"/>
          <p:cNvSpPr>
            <a:spLocks noGrp="1"/>
          </p:cNvSpPr>
          <p:nvPr>
            <p:ph type="sldNum" sz="quarter" idx="10"/>
          </p:nvPr>
        </p:nvSpPr>
        <p:spPr/>
        <p:txBody>
          <a:bodyPr/>
          <a:lstStyle/>
          <a:p>
            <a:fld id="{FBD63A0D-CD40-4567-AF47-A5F3C9CFAC9A}" type="slidenum">
              <a:rPr lang="en-US" smtClean="0"/>
              <a:t>7</a:t>
            </a:fld>
            <a:endParaRPr lang="en-US"/>
          </a:p>
        </p:txBody>
      </p:sp>
    </p:spTree>
    <p:extLst>
      <p:ext uri="{BB962C8B-B14F-4D97-AF65-F5344CB8AC3E}">
        <p14:creationId xmlns:p14="http://schemas.microsoft.com/office/powerpoint/2010/main" val="145671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http://www.shabab.ps/vb/archive/index.php/t-58977.html</a:t>
            </a:r>
            <a:endParaRPr lang="en-US" dirty="0"/>
          </a:p>
        </p:txBody>
      </p:sp>
      <p:sp>
        <p:nvSpPr>
          <p:cNvPr id="4" name="Slide Number Placeholder 3"/>
          <p:cNvSpPr>
            <a:spLocks noGrp="1"/>
          </p:cNvSpPr>
          <p:nvPr>
            <p:ph type="sldNum" sz="quarter" idx="10"/>
          </p:nvPr>
        </p:nvSpPr>
        <p:spPr/>
        <p:txBody>
          <a:bodyPr/>
          <a:lstStyle/>
          <a:p>
            <a:fld id="{FBD63A0D-CD40-4567-AF47-A5F3C9CFAC9A}" type="slidenum">
              <a:rPr lang="en-US" smtClean="0"/>
              <a:t>8</a:t>
            </a:fld>
            <a:endParaRPr lang="en-US"/>
          </a:p>
        </p:txBody>
      </p:sp>
    </p:spTree>
    <p:extLst>
      <p:ext uri="{BB962C8B-B14F-4D97-AF65-F5344CB8AC3E}">
        <p14:creationId xmlns:p14="http://schemas.microsoft.com/office/powerpoint/2010/main" val="196529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http://byotna.kenanaonline.com/topics/58626</a:t>
            </a:r>
            <a:endParaRPr lang="en-US" dirty="0"/>
          </a:p>
        </p:txBody>
      </p:sp>
      <p:sp>
        <p:nvSpPr>
          <p:cNvPr id="4" name="Slide Number Placeholder 3"/>
          <p:cNvSpPr>
            <a:spLocks noGrp="1"/>
          </p:cNvSpPr>
          <p:nvPr>
            <p:ph type="sldNum" sz="quarter" idx="10"/>
          </p:nvPr>
        </p:nvSpPr>
        <p:spPr/>
        <p:txBody>
          <a:bodyPr/>
          <a:lstStyle/>
          <a:p>
            <a:fld id="{FBD63A0D-CD40-4567-AF47-A5F3C9CFAC9A}" type="slidenum">
              <a:rPr lang="en-US" smtClean="0"/>
              <a:t>9</a:t>
            </a:fld>
            <a:endParaRPr lang="en-US"/>
          </a:p>
        </p:txBody>
      </p:sp>
    </p:spTree>
    <p:extLst>
      <p:ext uri="{BB962C8B-B14F-4D97-AF65-F5344CB8AC3E}">
        <p14:creationId xmlns:p14="http://schemas.microsoft.com/office/powerpoint/2010/main" val="133348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http://byotna.kenanaonline.com/topics/58626</a:t>
            </a:r>
            <a:endParaRPr lang="en-US" dirty="0"/>
          </a:p>
        </p:txBody>
      </p:sp>
      <p:sp>
        <p:nvSpPr>
          <p:cNvPr id="4" name="Slide Number Placeholder 3"/>
          <p:cNvSpPr>
            <a:spLocks noGrp="1"/>
          </p:cNvSpPr>
          <p:nvPr>
            <p:ph type="sldNum" sz="quarter" idx="10"/>
          </p:nvPr>
        </p:nvSpPr>
        <p:spPr/>
        <p:txBody>
          <a:bodyPr/>
          <a:lstStyle/>
          <a:p>
            <a:fld id="{FBD63A0D-CD40-4567-AF47-A5F3C9CFAC9A}" type="slidenum">
              <a:rPr lang="en-US" smtClean="0"/>
              <a:t>10</a:t>
            </a:fld>
            <a:endParaRPr lang="en-US"/>
          </a:p>
        </p:txBody>
      </p:sp>
    </p:spTree>
    <p:extLst>
      <p:ext uri="{BB962C8B-B14F-4D97-AF65-F5344CB8AC3E}">
        <p14:creationId xmlns:p14="http://schemas.microsoft.com/office/powerpoint/2010/main" val="363144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B40048-EC2A-41E4-8514-067C02FA625F}"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C8E91-C06F-4C64-BE1E-AD39E7A6BFC2}" type="slidenum">
              <a:rPr lang="en-US" smtClean="0"/>
              <a:t>‹#›</a:t>
            </a:fld>
            <a:endParaRPr lang="en-US"/>
          </a:p>
        </p:txBody>
      </p:sp>
    </p:spTree>
    <p:extLst>
      <p:ext uri="{BB962C8B-B14F-4D97-AF65-F5344CB8AC3E}">
        <p14:creationId xmlns:p14="http://schemas.microsoft.com/office/powerpoint/2010/main" val="102123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40048-EC2A-41E4-8514-067C02FA625F}"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C8E91-C06F-4C64-BE1E-AD39E7A6BFC2}" type="slidenum">
              <a:rPr lang="en-US" smtClean="0"/>
              <a:t>‹#›</a:t>
            </a:fld>
            <a:endParaRPr lang="en-US"/>
          </a:p>
        </p:txBody>
      </p:sp>
    </p:spTree>
    <p:extLst>
      <p:ext uri="{BB962C8B-B14F-4D97-AF65-F5344CB8AC3E}">
        <p14:creationId xmlns:p14="http://schemas.microsoft.com/office/powerpoint/2010/main" val="332605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40048-EC2A-41E4-8514-067C02FA625F}"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C8E91-C06F-4C64-BE1E-AD39E7A6BFC2}" type="slidenum">
              <a:rPr lang="en-US" smtClean="0"/>
              <a:t>‹#›</a:t>
            </a:fld>
            <a:endParaRPr lang="en-US"/>
          </a:p>
        </p:txBody>
      </p:sp>
    </p:spTree>
    <p:extLst>
      <p:ext uri="{BB962C8B-B14F-4D97-AF65-F5344CB8AC3E}">
        <p14:creationId xmlns:p14="http://schemas.microsoft.com/office/powerpoint/2010/main" val="329196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6B40048-EC2A-41E4-8514-067C02FA625F}"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C8E91-C06F-4C64-BE1E-AD39E7A6BFC2}" type="slidenum">
              <a:rPr lang="en-US" smtClean="0"/>
              <a:t>‹#›</a:t>
            </a:fld>
            <a:endParaRPr lang="en-US"/>
          </a:p>
        </p:txBody>
      </p:sp>
    </p:spTree>
    <p:extLst>
      <p:ext uri="{BB962C8B-B14F-4D97-AF65-F5344CB8AC3E}">
        <p14:creationId xmlns:p14="http://schemas.microsoft.com/office/powerpoint/2010/main" val="41371541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B40048-EC2A-41E4-8514-067C02FA625F}"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C8E91-C06F-4C64-BE1E-AD39E7A6BFC2}" type="slidenum">
              <a:rPr lang="en-US" smtClean="0"/>
              <a:t>‹#›</a:t>
            </a:fld>
            <a:endParaRPr lang="en-US"/>
          </a:p>
        </p:txBody>
      </p:sp>
    </p:spTree>
    <p:extLst>
      <p:ext uri="{BB962C8B-B14F-4D97-AF65-F5344CB8AC3E}">
        <p14:creationId xmlns:p14="http://schemas.microsoft.com/office/powerpoint/2010/main" val="307498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B40048-EC2A-41E4-8514-067C02FA625F}" type="datetimeFigureOut">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C8E91-C06F-4C64-BE1E-AD39E7A6BFC2}" type="slidenum">
              <a:rPr lang="en-US" smtClean="0"/>
              <a:t>‹#›</a:t>
            </a:fld>
            <a:endParaRPr lang="en-US"/>
          </a:p>
        </p:txBody>
      </p:sp>
    </p:spTree>
    <p:extLst>
      <p:ext uri="{BB962C8B-B14F-4D97-AF65-F5344CB8AC3E}">
        <p14:creationId xmlns:p14="http://schemas.microsoft.com/office/powerpoint/2010/main" val="38926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B40048-EC2A-41E4-8514-067C02FA625F}" type="datetimeFigureOut">
              <a:rPr lang="en-US" smtClean="0"/>
              <a:t>3/8/2015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C8E91-C06F-4C64-BE1E-AD39E7A6BFC2}" type="slidenum">
              <a:rPr lang="en-US" smtClean="0"/>
              <a:t>‹#›</a:t>
            </a:fld>
            <a:endParaRPr lang="en-US"/>
          </a:p>
        </p:txBody>
      </p:sp>
    </p:spTree>
    <p:extLst>
      <p:ext uri="{BB962C8B-B14F-4D97-AF65-F5344CB8AC3E}">
        <p14:creationId xmlns:p14="http://schemas.microsoft.com/office/powerpoint/2010/main" val="304177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B40048-EC2A-41E4-8514-067C02FA625F}" type="datetimeFigureOut">
              <a:rPr lang="en-US" smtClean="0"/>
              <a:t>3/8/2015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C8E91-C06F-4C64-BE1E-AD39E7A6BFC2}" type="slidenum">
              <a:rPr lang="en-US" smtClean="0"/>
              <a:t>‹#›</a:t>
            </a:fld>
            <a:endParaRPr lang="en-US"/>
          </a:p>
        </p:txBody>
      </p:sp>
    </p:spTree>
    <p:extLst>
      <p:ext uri="{BB962C8B-B14F-4D97-AF65-F5344CB8AC3E}">
        <p14:creationId xmlns:p14="http://schemas.microsoft.com/office/powerpoint/2010/main" val="61509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40048-EC2A-41E4-8514-067C02FA625F}" type="datetimeFigureOut">
              <a:rPr lang="en-US" smtClean="0"/>
              <a:t>3/8/2015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C8E91-C06F-4C64-BE1E-AD39E7A6BFC2}" type="slidenum">
              <a:rPr lang="en-US" smtClean="0"/>
              <a:t>‹#›</a:t>
            </a:fld>
            <a:endParaRPr lang="en-US"/>
          </a:p>
        </p:txBody>
      </p:sp>
    </p:spTree>
    <p:extLst>
      <p:ext uri="{BB962C8B-B14F-4D97-AF65-F5344CB8AC3E}">
        <p14:creationId xmlns:p14="http://schemas.microsoft.com/office/powerpoint/2010/main" val="228005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40048-EC2A-41E4-8514-067C02FA625F}" type="datetimeFigureOut">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C8E91-C06F-4C64-BE1E-AD39E7A6BFC2}" type="slidenum">
              <a:rPr lang="en-US" smtClean="0"/>
              <a:t>‹#›</a:t>
            </a:fld>
            <a:endParaRPr lang="en-US"/>
          </a:p>
        </p:txBody>
      </p:sp>
    </p:spTree>
    <p:extLst>
      <p:ext uri="{BB962C8B-B14F-4D97-AF65-F5344CB8AC3E}">
        <p14:creationId xmlns:p14="http://schemas.microsoft.com/office/powerpoint/2010/main" val="408809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40048-EC2A-41E4-8514-067C02FA625F}" type="datetimeFigureOut">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C8E91-C06F-4C64-BE1E-AD39E7A6BFC2}" type="slidenum">
              <a:rPr lang="en-US" smtClean="0"/>
              <a:t>‹#›</a:t>
            </a:fld>
            <a:endParaRPr lang="en-US"/>
          </a:p>
        </p:txBody>
      </p:sp>
    </p:spTree>
    <p:extLst>
      <p:ext uri="{BB962C8B-B14F-4D97-AF65-F5344CB8AC3E}">
        <p14:creationId xmlns:p14="http://schemas.microsoft.com/office/powerpoint/2010/main" val="392765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40048-EC2A-41E4-8514-067C02FA625F}" type="datetimeFigureOut">
              <a:rPr lang="en-US" smtClean="0"/>
              <a:t>3/8/2015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C8E91-C06F-4C64-BE1E-AD39E7A6BFC2}" type="slidenum">
              <a:rPr lang="en-US" smtClean="0"/>
              <a:t>‹#›</a:t>
            </a:fld>
            <a:endParaRPr lang="en-US"/>
          </a:p>
        </p:txBody>
      </p:sp>
    </p:spTree>
    <p:extLst>
      <p:ext uri="{BB962C8B-B14F-4D97-AF65-F5344CB8AC3E}">
        <p14:creationId xmlns:p14="http://schemas.microsoft.com/office/powerpoint/2010/main" val="418435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fCDNewBB4s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muae.com/vb/imgcache2/426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58199" cy="655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304800"/>
            <a:ext cx="2885726" cy="141577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JO"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ألعاب شعبية</a:t>
            </a:r>
          </a:p>
          <a:p>
            <a:pPr algn="ctr"/>
            <a:r>
              <a:rPr lang="ar-JO"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ندى شعث</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79730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194" y="457200"/>
            <a:ext cx="3421063" cy="257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4400" y="3276600"/>
            <a:ext cx="7696200" cy="2308324"/>
          </a:xfrm>
          <a:prstGeom prst="rect">
            <a:avLst/>
          </a:prstGeom>
        </p:spPr>
        <p:txBody>
          <a:bodyPr wrap="square">
            <a:spAutoFit/>
          </a:bodyPr>
          <a:lstStyle/>
          <a:p>
            <a:pPr algn="r"/>
            <a:r>
              <a:rPr lang="ar-JO" dirty="0"/>
              <a:t>حيث يبدأ اللاعب بالرجوع خطوات إلى الخلف مبتعدا عن الجورة التي حفرها اكثر من مسافة متر حيث يرسم خط او يحفر خط البداية ويبدأ عملية التصويب رمي الدوحل بالابهام والسبابة نحو الجورة ومتخذا وضع " القرفصاء"او مرتكزا على ركبتيه , ليرمي أربعة "دواحل" محققا بذلك مكسبا مماثلا لعدد " دواحل " التي استقرت داخل الجورة . ثم يبدأ دور اللاعب الاخر في اللعبة ليقذف ما معه من "دواحل" والتي يشترط حسب قوانين اللعبة أن يكون عددها من مضاعفات العدد أثنين. وتعتبر هذه الالعاب جزءا من التراث الشعبي كالعادات والتقاليد التي تنتقل مع الناس من مكان لاخر وكل مجتمع يضيف جزءا من خصوصيته عليها ويضيف عليها الصبغة المحلية الخاصة بمجتمعه. وكان الرابح الذي يجمع أكبر عدد من " الدواحل "يتباهى ويتفاخر بين اولاد الحارة بالكمية التي جمعها .</a:t>
            </a:r>
            <a:endParaRPr lang="en-US" dirty="0"/>
          </a:p>
        </p:txBody>
      </p:sp>
    </p:spTree>
    <p:extLst>
      <p:ext uri="{BB962C8B-B14F-4D97-AF65-F5344CB8AC3E}">
        <p14:creationId xmlns:p14="http://schemas.microsoft.com/office/powerpoint/2010/main" val="3654372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ar-JO" dirty="0" smtClean="0"/>
              <a:t>الغميضة</a:t>
            </a:r>
            <a:endParaRPr lang="en-US" dirty="0" smtClean="0"/>
          </a:p>
        </p:txBody>
      </p:sp>
      <p:pic>
        <p:nvPicPr>
          <p:cNvPr id="30724" name="Picture 7" descr="hide_and_see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05000"/>
            <a:ext cx="2545080" cy="196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8"/>
          <p:cNvSpPr>
            <a:spLocks noChangeArrowheads="1"/>
          </p:cNvSpPr>
          <p:nvPr/>
        </p:nvSpPr>
        <p:spPr bwMode="auto">
          <a:xfrm>
            <a:off x="3733800" y="1803082"/>
            <a:ext cx="4526280" cy="348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776" tIns="8888" rIns="17776" bIns="8888" anchor="ctr">
            <a:spAutoFit/>
          </a:bodyPr>
          <a:lstStyle/>
          <a:p>
            <a:pPr algn="r" rtl="1" eaLnBrk="0" hangingPunct="0"/>
            <a:r>
              <a:rPr lang="ar-SA" sz="2500" b="1" dirty="0"/>
              <a:t>الغميضة</a:t>
            </a:r>
            <a:r>
              <a:rPr lang="en-US" sz="2500" dirty="0"/>
              <a:t>، </a:t>
            </a:r>
            <a:r>
              <a:rPr lang="ar-SA" sz="2500" dirty="0"/>
              <a:t>لعبه يلعبها الأطفال يبدأ أحدهم بالعد ووجه على الحائط بينما يختبئ باقي الأطفال وبعد أن ينتهي من العد يذهب للبحث عنهم, وعندما يرى أحدهم يقبض عليه ويقمسره أي يضع يده على مكان العد ويقول مثلا"(قمستير محمد) واذا رآه اللاعب وسبقبه لمكان العد يقمسره حتى تنتهي اللعبة ومن قُمصر بالأول يعد. ويختلف اسم اللعبة وقواعدها من مكان إلى اخر</a:t>
            </a:r>
            <a:r>
              <a:rPr lang="en-US" sz="2500" dirty="0"/>
              <a:t>. </a:t>
            </a:r>
          </a:p>
        </p:txBody>
      </p:sp>
    </p:spTree>
    <p:custDataLst>
      <p:tags r:id="rId1"/>
    </p:custDataLst>
    <p:extLst>
      <p:ext uri="{BB962C8B-B14F-4D97-AF65-F5344CB8AC3E}">
        <p14:creationId xmlns:p14="http://schemas.microsoft.com/office/powerpoint/2010/main" val="1564380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868362"/>
          </a:xfrm>
        </p:spPr>
        <p:txBody>
          <a:bodyPr>
            <a:noAutofit/>
          </a:bodyPr>
          <a:lstStyle/>
          <a:p>
            <a:r>
              <a:rPr lang="ar-JO" b="1" dirty="0" smtClean="0"/>
              <a:t> المور</a:t>
            </a:r>
            <a:endParaRPr lang="en-US" dirty="0" smtClean="0"/>
          </a:p>
        </p:txBody>
      </p:sp>
      <p:sp>
        <p:nvSpPr>
          <p:cNvPr id="32771" name="Content Placeholder 2"/>
          <p:cNvSpPr>
            <a:spLocks noGrp="1"/>
          </p:cNvSpPr>
          <p:nvPr>
            <p:ph idx="1"/>
          </p:nvPr>
        </p:nvSpPr>
        <p:spPr>
          <a:xfrm>
            <a:off x="320040" y="1219200"/>
            <a:ext cx="8442960" cy="5486400"/>
          </a:xfrm>
        </p:spPr>
        <p:txBody>
          <a:bodyPr>
            <a:noAutofit/>
          </a:bodyPr>
          <a:lstStyle/>
          <a:p>
            <a:pPr marL="0" indent="0" algn="r" rtl="1">
              <a:buNone/>
            </a:pPr>
            <a:r>
              <a:rPr lang="ar-JO" sz="2000" dirty="0"/>
              <a:t>يقوم أحد اللاعبين برسم مثلث على التراب بحجم مناسب لا يزيد طول ضلعه عن 8سم تقريبا. ثم يرسم خطا مستقيما في الجهة المقابلة للمثلث. يضع كل لاعب عددا من الكرات حسب اتفاق اللاعبين (حبتان مثلا) ثم يقذف كل لاعب كرته الرئيسية وتسمى (الرأس) باتجاه الخط، ويتحدد دور اللاعب حسب اقتراب كرته من الخط، فالأول في اللعب هو الأقرب للخط وهكذا بالترتيب.</a:t>
            </a:r>
            <a:br>
              <a:rPr lang="ar-JO" sz="2000" dirty="0"/>
            </a:br>
            <a:r>
              <a:rPr lang="ar-JO" sz="2000" dirty="0"/>
              <a:t/>
            </a:r>
            <a:br>
              <a:rPr lang="ar-JO" sz="2000" dirty="0"/>
            </a:br>
            <a:r>
              <a:rPr lang="ar-JO" sz="2000" dirty="0"/>
              <a:t>يفقف اللاعبون خلف الخط ويقوم كل لاعب وبالترتيب بقذف كرته باتجاه المور ومن يخرج شيئا من الكرات من المور يستحوذ عليها ولا يكمل اللعب في هذه الحالة إلا إذا كان هو آخر اللاعبين.</a:t>
            </a:r>
            <a:br>
              <a:rPr lang="ar-JO" sz="2000" dirty="0"/>
            </a:br>
            <a:r>
              <a:rPr lang="ar-JO" sz="2000" dirty="0"/>
              <a:t/>
            </a:r>
            <a:br>
              <a:rPr lang="ar-JO" sz="2000" dirty="0"/>
            </a:br>
            <a:r>
              <a:rPr lang="ar-JO" sz="2000" dirty="0"/>
              <a:t>عند انتهاء اللاعبين من قذف كراتهم من خلف الخط يعود اللاعب الأول ليقذف كرته باتجاه الكرات الموجودة في المور، وله الحق أيضا أن يقذف كرته باتجاه كرة الخصم من اللاعبين، فإن أصاب كرة أخرج صاحبها من اللعبة خاسرا. فإذا أصاب كرات وأخرجها من المور استحوذ عليها وأكمل اللعب، حتى إذا لم يبقى في المور كرات قذف اللاعب صاحب الدور كرته بقوة على الخصم ختى يخرجه من اللعب أو يبتعد بكرته عنهم فيعجزون عن إصابتها. فإذا ما أصاب لاعب بكرته كرة الخصم استحوذ على ما معه من كرات كان قد أخرجها من المور.</a:t>
            </a:r>
            <a:br>
              <a:rPr lang="ar-JO" sz="2000" dirty="0"/>
            </a:br>
            <a:r>
              <a:rPr lang="ar-JO" sz="2000" dirty="0"/>
              <a:t/>
            </a:r>
            <a:br>
              <a:rPr lang="ar-JO" sz="2000" dirty="0"/>
            </a:br>
            <a:r>
              <a:rPr lang="ar-JO" sz="2000" dirty="0"/>
              <a:t>ويعتبر اللعب خاسرا إذا أصيبت كرته (الرأس) أو وقف رأسه داخل المور. يشترك في هذه اللعبة عدد من اللاعبين يتراوح بين 2-5 لاعبين.</a:t>
            </a:r>
            <a:endParaRPr lang="en-US" sz="2000" dirty="0"/>
          </a:p>
        </p:txBody>
      </p:sp>
    </p:spTree>
    <p:extLst>
      <p:ext uri="{BB962C8B-B14F-4D97-AF65-F5344CB8AC3E}">
        <p14:creationId xmlns:p14="http://schemas.microsoft.com/office/powerpoint/2010/main" val="4077915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ar-JO" b="1" dirty="0" smtClean="0"/>
              <a:t>الصيبة والشبر</a:t>
            </a:r>
            <a:br>
              <a:rPr lang="ar-JO" b="1" dirty="0" smtClean="0"/>
            </a:br>
            <a:endParaRPr lang="en-US" dirty="0" smtClean="0"/>
          </a:p>
        </p:txBody>
      </p:sp>
      <p:sp>
        <p:nvSpPr>
          <p:cNvPr id="33795" name="Content Placeholder 2"/>
          <p:cNvSpPr>
            <a:spLocks noGrp="1"/>
          </p:cNvSpPr>
          <p:nvPr>
            <p:ph idx="1"/>
          </p:nvPr>
        </p:nvSpPr>
        <p:spPr/>
        <p:txBody>
          <a:bodyPr>
            <a:normAutofit/>
          </a:bodyPr>
          <a:lstStyle/>
          <a:p>
            <a:pPr marL="0" indent="0" algn="r" rtl="1">
              <a:buNone/>
            </a:pPr>
            <a:r>
              <a:rPr lang="ar-JO" sz="2000" b="1" dirty="0" smtClean="0"/>
              <a:t/>
            </a:r>
            <a:br>
              <a:rPr lang="ar-JO" sz="2000" b="1" dirty="0" smtClean="0"/>
            </a:br>
            <a:r>
              <a:rPr lang="ar-JO" sz="2000" dirty="0" smtClean="0"/>
              <a:t>لعبة تحتاج إلى الصبر والفكر. يضع كل لاعب كرته في مكان ما ويبدءون باللعب بالترتيب المتفق عليه من قبل. يجوز لكل لاعب أن يحرك كرته في مسافة كما يريد، والرابح في اللاعبين هو الذي يستطيع أن يصيب كرة الخصم من خلال قذفها بكرته أو أن يقذف كرته بحيث تستقر على بعد شبر من كرة الخصم، والشبر هو المسافة بين الإبهام والخنصر عند انبساط الكف.</a:t>
            </a:r>
            <a:endParaRPr lang="en-US" sz="2000" dirty="0" smtClean="0"/>
          </a:p>
        </p:txBody>
      </p:sp>
    </p:spTree>
    <p:extLst>
      <p:ext uri="{BB962C8B-B14F-4D97-AF65-F5344CB8AC3E}">
        <p14:creationId xmlns:p14="http://schemas.microsoft.com/office/powerpoint/2010/main" val="1150665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ar-JO" b="1" dirty="0" smtClean="0"/>
              <a:t>الجورة</a:t>
            </a:r>
            <a:br>
              <a:rPr lang="ar-JO" b="1" dirty="0" smtClean="0"/>
            </a:br>
            <a:endParaRPr lang="en-US" dirty="0" smtClean="0"/>
          </a:p>
        </p:txBody>
      </p:sp>
      <p:sp>
        <p:nvSpPr>
          <p:cNvPr id="34819" name="Content Placeholder 2"/>
          <p:cNvSpPr>
            <a:spLocks noGrp="1"/>
          </p:cNvSpPr>
          <p:nvPr>
            <p:ph idx="1"/>
          </p:nvPr>
        </p:nvSpPr>
        <p:spPr/>
        <p:txBody>
          <a:bodyPr>
            <a:normAutofit/>
          </a:bodyPr>
          <a:lstStyle/>
          <a:p>
            <a:pPr algn="r" rtl="1"/>
            <a:r>
              <a:rPr lang="ar-JO" sz="2000" dirty="0" smtClean="0"/>
              <a:t>يحفر اللاعبون حفرة صغيرة ويرسم خط على بعد 2 متر تقريبا منها. ويبدأ اللاعبون بقذف كراتهم من طرف الحفرة باتجاه الخط. ويكون تحديد الدور في اللعب حسب ترتيبهم والذي يحدده اقتراب الكرات من الخط.</a:t>
            </a:r>
            <a:br>
              <a:rPr lang="ar-JO" sz="2000" dirty="0" smtClean="0"/>
            </a:br>
            <a:r>
              <a:rPr lang="ar-JO" sz="2000" dirty="0" smtClean="0"/>
              <a:t/>
            </a:r>
            <a:br>
              <a:rPr lang="ar-JO" sz="2000" dirty="0" smtClean="0"/>
            </a:br>
            <a:r>
              <a:rPr lang="ar-JO" sz="2000" dirty="0" smtClean="0"/>
              <a:t>عند ذلك يقذف اللاعبون كراتهم باتجاه الحفرة، ومن تدخل كرته في الحفرة يعود لقذفها باتجاه كرات اللاعبين، فإن أصابها استحوذ على عدد من الكرات يحددها باتفاق مسبق مع اللاعبين.</a:t>
            </a:r>
            <a:endParaRPr lang="en-US" sz="2000" dirty="0" smtClean="0"/>
          </a:p>
        </p:txBody>
      </p:sp>
    </p:spTree>
    <p:extLst>
      <p:ext uri="{BB962C8B-B14F-4D97-AF65-F5344CB8AC3E}">
        <p14:creationId xmlns:p14="http://schemas.microsoft.com/office/powerpoint/2010/main" val="3394915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the following video </a:t>
            </a:r>
            <a:endParaRPr lang="en-US" dirty="0"/>
          </a:p>
        </p:txBody>
      </p:sp>
      <p:sp>
        <p:nvSpPr>
          <p:cNvPr id="3" name="Content Placeholder 2"/>
          <p:cNvSpPr>
            <a:spLocks noGrp="1"/>
          </p:cNvSpPr>
          <p:nvPr>
            <p:ph idx="1"/>
          </p:nvPr>
        </p:nvSpPr>
        <p:spPr>
          <a:xfrm>
            <a:off x="457200" y="1676401"/>
            <a:ext cx="8229600" cy="1600200"/>
          </a:xfrm>
        </p:spPr>
        <p:txBody>
          <a:bodyPr/>
          <a:lstStyle/>
          <a:p>
            <a:pPr marL="0" indent="0">
              <a:buNone/>
            </a:pPr>
            <a:r>
              <a:rPr lang="en-US" dirty="0">
                <a:hlinkClick r:id="rId2"/>
              </a:rPr>
              <a:t>https://</a:t>
            </a:r>
            <a:r>
              <a:rPr lang="en-US" dirty="0" smtClean="0">
                <a:hlinkClick r:id="rId2"/>
              </a:rPr>
              <a:t>www.youtube.com/watch?v=fCDNewBB4sY</a:t>
            </a:r>
            <a:endParaRPr lang="en-US" dirty="0" smtClean="0"/>
          </a:p>
          <a:p>
            <a:endParaRPr lang="en-US" dirty="0"/>
          </a:p>
        </p:txBody>
      </p:sp>
    </p:spTree>
    <p:extLst>
      <p:ext uri="{BB962C8B-B14F-4D97-AF65-F5344CB8AC3E}">
        <p14:creationId xmlns:p14="http://schemas.microsoft.com/office/powerpoint/2010/main" val="1808743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الحبلة </a:t>
            </a:r>
            <a:endParaRPr lang="en-US" dirty="0"/>
          </a:p>
        </p:txBody>
      </p:sp>
      <p:sp>
        <p:nvSpPr>
          <p:cNvPr id="3" name="Content Placeholder 2"/>
          <p:cNvSpPr>
            <a:spLocks noGrp="1"/>
          </p:cNvSpPr>
          <p:nvPr>
            <p:ph idx="1"/>
          </p:nvPr>
        </p:nvSpPr>
        <p:spPr>
          <a:xfrm>
            <a:off x="457200" y="1600201"/>
            <a:ext cx="8229600" cy="914400"/>
          </a:xfrm>
        </p:spPr>
        <p:txBody>
          <a:bodyPr>
            <a:noAutofit/>
          </a:bodyPr>
          <a:lstStyle/>
          <a:p>
            <a:pPr algn="r" rtl="1"/>
            <a:r>
              <a:rPr lang="ar-JO" sz="2000" dirty="0" smtClean="0"/>
              <a:t>الرجلان واسعتان عند الحبلة </a:t>
            </a:r>
          </a:p>
          <a:p>
            <a:pPr algn="r" rtl="1"/>
            <a:endParaRPr lang="ar-JO" sz="2000" dirty="0"/>
          </a:p>
          <a:p>
            <a:pPr algn="r" rtl="1"/>
            <a:r>
              <a:rPr lang="ar-JO" sz="2000" dirty="0" smtClean="0"/>
              <a:t>واحد إثنان ثلاث أربعة داخل خارج داخل دعسة</a:t>
            </a:r>
          </a:p>
          <a:p>
            <a:pPr algn="r" rtl="1"/>
            <a:endParaRPr lang="ar-JO" sz="2000" dirty="0"/>
          </a:p>
          <a:p>
            <a:pPr algn="r" rtl="1"/>
            <a:r>
              <a:rPr lang="ar-JO" sz="2000" dirty="0" smtClean="0"/>
              <a:t>الحبلة ترفع أكثر</a:t>
            </a:r>
          </a:p>
          <a:p>
            <a:pPr algn="r" rtl="1"/>
            <a:r>
              <a:rPr lang="ar-JO" sz="2000" dirty="0"/>
              <a:t>واحد إثنان ثلاث أربعة داخل خارج داخل دعسة</a:t>
            </a:r>
          </a:p>
          <a:p>
            <a:pPr algn="r" rtl="1"/>
            <a:endParaRPr lang="ar-JO" sz="2000" dirty="0" smtClean="0"/>
          </a:p>
          <a:p>
            <a:pPr marL="0" indent="0" algn="r" rtl="1">
              <a:buNone/>
            </a:pPr>
            <a:endParaRPr lang="ar-JO" sz="2000" dirty="0" smtClean="0"/>
          </a:p>
          <a:p>
            <a:pPr algn="r" rtl="1"/>
            <a:r>
              <a:rPr lang="ar-JO" sz="2000" dirty="0" smtClean="0"/>
              <a:t> الحلة على الركبة</a:t>
            </a:r>
          </a:p>
          <a:p>
            <a:pPr algn="r" rtl="1"/>
            <a:r>
              <a:rPr lang="ar-JO" sz="2000" dirty="0"/>
              <a:t>واحد إثنان ثلاث أربعة داخل خارج داخل دعسة</a:t>
            </a:r>
          </a:p>
          <a:p>
            <a:pPr marL="0" indent="0" algn="r" rtl="1">
              <a:buNone/>
            </a:pPr>
            <a:endParaRPr 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083" y="121922"/>
            <a:ext cx="1097799"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 y="1905000"/>
            <a:ext cx="108188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14800"/>
            <a:ext cx="1752600" cy="1974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31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22" y="372746"/>
            <a:ext cx="1409244" cy="1890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55520" y="194477"/>
            <a:ext cx="6400800" cy="2246769"/>
          </a:xfrm>
          <a:prstGeom prst="rect">
            <a:avLst/>
          </a:prstGeom>
        </p:spPr>
        <p:txBody>
          <a:bodyPr wrap="square">
            <a:spAutoFit/>
          </a:bodyPr>
          <a:lstStyle/>
          <a:p>
            <a:pPr algn="r" rtl="1"/>
            <a:r>
              <a:rPr lang="ar-JO" sz="2000" dirty="0" smtClean="0"/>
              <a:t>الرجلان مضمومتان عند </a:t>
            </a:r>
            <a:r>
              <a:rPr lang="ar-JO" sz="2000" dirty="0"/>
              <a:t>الحبلة </a:t>
            </a:r>
          </a:p>
          <a:p>
            <a:pPr algn="r" rtl="1"/>
            <a:r>
              <a:rPr lang="ar-JO" sz="2000" dirty="0" smtClean="0"/>
              <a:t>واحد </a:t>
            </a:r>
            <a:r>
              <a:rPr lang="ar-JO" sz="2000" dirty="0"/>
              <a:t>إثنان ثلاث أربعة داخل خارج داخل دعسة</a:t>
            </a:r>
          </a:p>
          <a:p>
            <a:pPr algn="r" rtl="1"/>
            <a:r>
              <a:rPr lang="ar-JO" sz="2000" dirty="0" smtClean="0"/>
              <a:t>الحبلة </a:t>
            </a:r>
            <a:r>
              <a:rPr lang="ar-JO" sz="2000" dirty="0"/>
              <a:t>ترفع أكثر</a:t>
            </a:r>
          </a:p>
          <a:p>
            <a:pPr algn="r" rtl="1"/>
            <a:r>
              <a:rPr lang="ar-JO" sz="2000" dirty="0"/>
              <a:t>واحد إثنان ثلاث أربعة داخل خارج داخل </a:t>
            </a:r>
            <a:r>
              <a:rPr lang="ar-JO" sz="2000" dirty="0" smtClean="0"/>
              <a:t>دعسة</a:t>
            </a:r>
            <a:endParaRPr lang="ar-JO" sz="2000" dirty="0"/>
          </a:p>
          <a:p>
            <a:pPr algn="r" rtl="1"/>
            <a:r>
              <a:rPr lang="ar-JO" sz="2000" dirty="0"/>
              <a:t> </a:t>
            </a:r>
            <a:r>
              <a:rPr lang="ar-JO" sz="2000" dirty="0" smtClean="0"/>
              <a:t>الحبلة </a:t>
            </a:r>
            <a:r>
              <a:rPr lang="ar-JO" sz="2000" dirty="0"/>
              <a:t>على الركبة</a:t>
            </a:r>
          </a:p>
          <a:p>
            <a:pPr algn="r" rtl="1"/>
            <a:r>
              <a:rPr lang="ar-JO" sz="2000" dirty="0"/>
              <a:t>واحد إثنان ثلاث أربعة داخل خارج داخل دعسة</a:t>
            </a:r>
          </a:p>
          <a:p>
            <a:pPr algn="r" rtl="1"/>
            <a:endParaRPr lang="en-US" sz="20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522" y="2827953"/>
            <a:ext cx="1741488" cy="136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468880" y="2262978"/>
            <a:ext cx="6400800" cy="2246769"/>
          </a:xfrm>
          <a:prstGeom prst="rect">
            <a:avLst/>
          </a:prstGeom>
        </p:spPr>
        <p:txBody>
          <a:bodyPr wrap="square">
            <a:spAutoFit/>
          </a:bodyPr>
          <a:lstStyle/>
          <a:p>
            <a:pPr algn="r" rtl="1"/>
            <a:r>
              <a:rPr lang="ar-JO" sz="2000" dirty="0" smtClean="0"/>
              <a:t>رجل واحدة فقط عند الحبلة </a:t>
            </a:r>
            <a:endParaRPr lang="ar-JO" sz="2000" dirty="0"/>
          </a:p>
          <a:p>
            <a:pPr algn="r" rtl="1"/>
            <a:r>
              <a:rPr lang="ar-JO" sz="2000" dirty="0" smtClean="0"/>
              <a:t>واحد </a:t>
            </a:r>
            <a:r>
              <a:rPr lang="ar-JO" sz="2000" dirty="0"/>
              <a:t>إثنان ثلاث أربعة داخل خارج داخل دعسة</a:t>
            </a:r>
          </a:p>
          <a:p>
            <a:pPr algn="r" rtl="1"/>
            <a:r>
              <a:rPr lang="ar-JO" sz="2000" dirty="0" smtClean="0"/>
              <a:t>الحبلة </a:t>
            </a:r>
            <a:r>
              <a:rPr lang="ar-JO" sz="2000" dirty="0"/>
              <a:t>ترفع أكثر</a:t>
            </a:r>
          </a:p>
          <a:p>
            <a:pPr algn="r" rtl="1"/>
            <a:r>
              <a:rPr lang="ar-JO" sz="2000" dirty="0"/>
              <a:t>واحد إثنان ثلاث أربعة داخل خارج داخل </a:t>
            </a:r>
            <a:r>
              <a:rPr lang="ar-JO" sz="2000" dirty="0" smtClean="0"/>
              <a:t>دعسة</a:t>
            </a:r>
            <a:endParaRPr lang="ar-JO" sz="2000" dirty="0"/>
          </a:p>
          <a:p>
            <a:pPr algn="r" rtl="1"/>
            <a:r>
              <a:rPr lang="ar-JO" sz="2000" dirty="0"/>
              <a:t> </a:t>
            </a:r>
            <a:r>
              <a:rPr lang="ar-JO" sz="2000" dirty="0" smtClean="0"/>
              <a:t>الحبلة </a:t>
            </a:r>
            <a:r>
              <a:rPr lang="ar-JO" sz="2000" dirty="0"/>
              <a:t>على الركبة</a:t>
            </a:r>
          </a:p>
          <a:p>
            <a:pPr algn="r" rtl="1"/>
            <a:r>
              <a:rPr lang="ar-JO" sz="2000" dirty="0"/>
              <a:t>واحد إثنان ثلاث أربعة داخل خارج داخل دعسة</a:t>
            </a:r>
          </a:p>
          <a:p>
            <a:pPr algn="r" rtl="1"/>
            <a:endParaRPr lang="en-US" sz="20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60" y="4761367"/>
            <a:ext cx="2239480" cy="190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606040" y="4420729"/>
            <a:ext cx="6400800" cy="2246769"/>
          </a:xfrm>
          <a:prstGeom prst="rect">
            <a:avLst/>
          </a:prstGeom>
        </p:spPr>
        <p:txBody>
          <a:bodyPr wrap="square">
            <a:spAutoFit/>
          </a:bodyPr>
          <a:lstStyle/>
          <a:p>
            <a:pPr algn="r" rtl="1"/>
            <a:r>
              <a:rPr lang="ar-JO" sz="2000" dirty="0" smtClean="0"/>
              <a:t>مرحلة الفراشة</a:t>
            </a:r>
            <a:endParaRPr lang="ar-JO" sz="2000" dirty="0"/>
          </a:p>
          <a:p>
            <a:pPr algn="r" rtl="1"/>
            <a:r>
              <a:rPr lang="ar-JO" sz="2000" dirty="0" smtClean="0"/>
              <a:t>دورة إثنان ثلاثة أربع دعسة</a:t>
            </a:r>
            <a:endParaRPr lang="ar-JO" sz="2000" dirty="0"/>
          </a:p>
          <a:p>
            <a:pPr algn="r" rtl="1"/>
            <a:r>
              <a:rPr lang="ar-JO" sz="2000" dirty="0" smtClean="0"/>
              <a:t>الحبلة </a:t>
            </a:r>
            <a:r>
              <a:rPr lang="ar-JO" sz="2000" dirty="0"/>
              <a:t>ترفع أكثر</a:t>
            </a:r>
          </a:p>
          <a:p>
            <a:pPr algn="r" rtl="1"/>
            <a:r>
              <a:rPr lang="ar-JO" sz="2000" dirty="0"/>
              <a:t>دورة إثنان ثلاثة أربع دعسة</a:t>
            </a:r>
          </a:p>
          <a:p>
            <a:pPr algn="r" rtl="1"/>
            <a:r>
              <a:rPr lang="ar-JO" sz="2000" dirty="0" smtClean="0"/>
              <a:t> الحبلة </a:t>
            </a:r>
            <a:r>
              <a:rPr lang="ar-JO" sz="2000" dirty="0"/>
              <a:t>على الركبة</a:t>
            </a:r>
          </a:p>
          <a:p>
            <a:pPr algn="r" rtl="1"/>
            <a:r>
              <a:rPr lang="ar-JO" sz="2000" dirty="0"/>
              <a:t>دورة إثنان ثلاثة أربع دعسة</a:t>
            </a:r>
          </a:p>
          <a:p>
            <a:pPr algn="r" rtl="1"/>
            <a:endParaRPr lang="en-US" sz="2000" dirty="0"/>
          </a:p>
        </p:txBody>
      </p:sp>
    </p:spTree>
    <p:extLst>
      <p:ext uri="{BB962C8B-B14F-4D97-AF65-F5344CB8AC3E}">
        <p14:creationId xmlns:p14="http://schemas.microsoft.com/office/powerpoint/2010/main" val="2336857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ar-JO" smtClean="0"/>
              <a:t>طاق طاق طاقية</a:t>
            </a:r>
            <a:endParaRPr lang="en-US" smtClean="0"/>
          </a:p>
        </p:txBody>
      </p:sp>
      <p:sp>
        <p:nvSpPr>
          <p:cNvPr id="35843" name="Content Placeholder 2"/>
          <p:cNvSpPr>
            <a:spLocks noGrp="1"/>
          </p:cNvSpPr>
          <p:nvPr>
            <p:ph idx="1"/>
          </p:nvPr>
        </p:nvSpPr>
        <p:spPr/>
        <p:txBody>
          <a:bodyPr>
            <a:normAutofit/>
          </a:bodyPr>
          <a:lstStyle/>
          <a:p>
            <a:pPr marL="0" indent="0" algn="r" rtl="1">
              <a:buNone/>
            </a:pPr>
            <a:r>
              <a:rPr lang="ar-JO" sz="2000" dirty="0" smtClean="0"/>
              <a:t>هي لعبة جماعيّة يكون فيها الأطفال جالسين ويغنّي واحد منهم  "طاق طاق طاقية" وهم يردّون عليه "رنّ رنّ يا جرس" وبعدما يدور عليهم يضع ما  في يده بعد أن يغمضوا أعينهم ثمّ يطلب منهم أن يفتحوا أعينهم ويلحقه الشخص الذي وراءه الشيء و يركض وراءه إلى أن يصيده أو يجلس في مكانه قبل أن يُصاد.</a:t>
            </a:r>
            <a:endParaRPr lang="en-US" sz="2000" dirty="0" smtClean="0"/>
          </a:p>
          <a:p>
            <a:pPr marL="0" indent="0" algn="r" rtl="1">
              <a:buNone/>
            </a:pPr>
            <a:r>
              <a:rPr lang="ar-JO" sz="2000" dirty="0" smtClean="0"/>
              <a:t>الولد الأول : طاق طاق طاقية</a:t>
            </a:r>
          </a:p>
          <a:p>
            <a:pPr marL="0" indent="0" algn="r" rtl="1">
              <a:buNone/>
            </a:pPr>
            <a:r>
              <a:rPr lang="ar-JO" sz="2000" dirty="0" smtClean="0"/>
              <a:t>المجموعة: رن ررن يا جرس</a:t>
            </a:r>
          </a:p>
          <a:p>
            <a:pPr marL="0" indent="0" algn="r" rtl="1">
              <a:buNone/>
            </a:pPr>
            <a:r>
              <a:rPr lang="ar-JO" sz="2000" dirty="0" smtClean="0"/>
              <a:t>الولد الأول : و الثعلب </a:t>
            </a:r>
          </a:p>
          <a:p>
            <a:pPr marL="0" indent="0" algn="r" rtl="1">
              <a:buNone/>
            </a:pPr>
            <a:r>
              <a:rPr lang="ar-JO" sz="2000" dirty="0" smtClean="0"/>
              <a:t>المجموعة: فات فات </a:t>
            </a:r>
          </a:p>
          <a:p>
            <a:pPr marL="0" indent="0" algn="r" rtl="1">
              <a:buNone/>
            </a:pPr>
            <a:r>
              <a:rPr lang="ar-JO" sz="2000" dirty="0" smtClean="0"/>
              <a:t>الولد الأول : في ديله </a:t>
            </a:r>
          </a:p>
          <a:p>
            <a:pPr marL="0" indent="0" algn="r" rtl="1">
              <a:buNone/>
            </a:pPr>
            <a:r>
              <a:rPr lang="ar-JO" sz="2000" dirty="0" smtClean="0"/>
              <a:t>المجموعة: سبع لفات</a:t>
            </a:r>
            <a:endParaRPr lang="en-US" sz="2000" dirty="0" smtClean="0"/>
          </a:p>
        </p:txBody>
      </p:sp>
      <p:pic>
        <p:nvPicPr>
          <p:cNvPr id="35844" name="Picture 4" descr="http://www.qnakids.com/QNAKidsAr/QatarHeritage/Games/PublishingImages/qnak_tak_t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414877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731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16280" y="585788"/>
            <a:ext cx="7772400" cy="1143000"/>
          </a:xfrm>
        </p:spPr>
        <p:txBody>
          <a:bodyPr>
            <a:normAutofit fontScale="90000"/>
          </a:bodyPr>
          <a:lstStyle/>
          <a:p>
            <a:r>
              <a:rPr lang="ar-JO" dirty="0" smtClean="0"/>
              <a:t>لعبة السوطة المغربية</a:t>
            </a:r>
            <a:br>
              <a:rPr lang="ar-JO" dirty="0" smtClean="0"/>
            </a:br>
            <a:endParaRPr lang="en-US" dirty="0" smtClean="0"/>
          </a:p>
        </p:txBody>
      </p:sp>
      <p:pic>
        <p:nvPicPr>
          <p:cNvPr id="36867" name="Picture 5" descr="ai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920" y="1943100"/>
            <a:ext cx="3657600" cy="27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6"/>
          <p:cNvSpPr>
            <a:spLocks noChangeArrowheads="1"/>
          </p:cNvSpPr>
          <p:nvPr/>
        </p:nvSpPr>
        <p:spPr bwMode="auto">
          <a:xfrm>
            <a:off x="1310640" y="4926285"/>
            <a:ext cx="6263640" cy="57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776" tIns="8888" rIns="17776" bIns="8888" anchor="ctr">
            <a:spAutoFit/>
          </a:bodyPr>
          <a:lstStyle/>
          <a:p>
            <a:pPr eaLnBrk="0" hangingPunct="0"/>
            <a:endParaRPr lang="en-US" dirty="0"/>
          </a:p>
          <a:p>
            <a:pPr algn="l" eaLnBrk="0" hangingPunct="0"/>
            <a:r>
              <a:rPr lang="en-US" dirty="0"/>
              <a:t>http://www.image-dream.com/membre/up2/blogger/Rondagif.gif </a:t>
            </a:r>
          </a:p>
        </p:txBody>
      </p:sp>
    </p:spTree>
    <p:custDataLst>
      <p:tags r:id="rId1"/>
    </p:custDataLst>
    <p:extLst>
      <p:ext uri="{BB962C8B-B14F-4D97-AF65-F5344CB8AC3E}">
        <p14:creationId xmlns:p14="http://schemas.microsoft.com/office/powerpoint/2010/main" val="2671585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ar-JO" smtClean="0"/>
              <a:t>الألعاب وذكريات أخرى</a:t>
            </a:r>
            <a:endParaRPr lang="en-US" smtClean="0"/>
          </a:p>
        </p:txBody>
      </p:sp>
      <p:sp>
        <p:nvSpPr>
          <p:cNvPr id="28675" name="Content Placeholder 2"/>
          <p:cNvSpPr>
            <a:spLocks noGrp="1"/>
          </p:cNvSpPr>
          <p:nvPr>
            <p:ph idx="1"/>
          </p:nvPr>
        </p:nvSpPr>
        <p:spPr/>
        <p:txBody>
          <a:bodyPr/>
          <a:lstStyle/>
          <a:p>
            <a:pPr algn="r" rtl="1">
              <a:lnSpc>
                <a:spcPct val="90000"/>
              </a:lnSpc>
            </a:pPr>
            <a:r>
              <a:rPr lang="ar-SA" dirty="0" smtClean="0"/>
              <a:t>ما الألعاب التي كُنْتُ ألعب بها أكثر من غيرها؟</a:t>
            </a:r>
            <a:r>
              <a:rPr lang="ar-JO" dirty="0" smtClean="0"/>
              <a:t> كرة القدم، الجلول (بمبات)، لعبة الشدة المغربية، والغميضة.</a:t>
            </a:r>
            <a:r>
              <a:rPr lang="en-US" dirty="0" smtClean="0"/>
              <a:t> </a:t>
            </a:r>
            <a:r>
              <a:rPr lang="ar-SA" dirty="0" smtClean="0"/>
              <a:t> </a:t>
            </a:r>
          </a:p>
          <a:p>
            <a:pPr algn="r" rtl="1">
              <a:lnSpc>
                <a:spcPct val="90000"/>
              </a:lnSpc>
            </a:pPr>
            <a:r>
              <a:rPr lang="ar-SA" dirty="0" smtClean="0"/>
              <a:t>ذِكريات أخرى </a:t>
            </a:r>
            <a:r>
              <a:rPr lang="en-US" dirty="0" smtClean="0"/>
              <a:t>:</a:t>
            </a:r>
            <a:r>
              <a:rPr lang="ar-JO" dirty="0" smtClean="0"/>
              <a:t> أحببت كثيراً فصل الصيف الذي كنا نقضيه على البحر و زيارة جدتي</a:t>
            </a:r>
            <a:r>
              <a:rPr lang="en-US" dirty="0" smtClean="0"/>
              <a:t>.</a:t>
            </a:r>
            <a:r>
              <a:rPr lang="ar-JO" dirty="0" smtClean="0"/>
              <a:t> </a:t>
            </a:r>
            <a:r>
              <a:rPr lang="ar-SA" dirty="0" smtClean="0"/>
              <a:t/>
            </a:r>
            <a:br>
              <a:rPr lang="ar-SA" dirty="0" smtClean="0"/>
            </a:br>
            <a:endParaRPr lang="ar-JO" dirty="0" smtClean="0"/>
          </a:p>
          <a:p>
            <a:pPr algn="r" rtl="1">
              <a:lnSpc>
                <a:spcPct val="90000"/>
              </a:lnSpc>
            </a:pPr>
            <a:r>
              <a:rPr lang="ar-JO" dirty="0" smtClean="0"/>
              <a:t>أما عن أول مرة </a:t>
            </a:r>
            <a:r>
              <a:rPr lang="ar-SA" dirty="0" smtClean="0"/>
              <a:t>سافر</a:t>
            </a:r>
            <a:r>
              <a:rPr lang="ar-JO" dirty="0" smtClean="0"/>
              <a:t>ب</a:t>
            </a:r>
            <a:r>
              <a:rPr lang="ar-SA" dirty="0" smtClean="0"/>
              <a:t>ها بالطائرة</a:t>
            </a:r>
            <a:r>
              <a:rPr lang="ar-JO" dirty="0" smtClean="0"/>
              <a:t> فكان هذا</a:t>
            </a:r>
            <a:r>
              <a:rPr lang="ar-SA" dirty="0" smtClean="0"/>
              <a:t> </a:t>
            </a:r>
            <a:r>
              <a:rPr lang="ar-JO" dirty="0" smtClean="0"/>
              <a:t>عام  ٢٠٠٠</a:t>
            </a:r>
            <a:r>
              <a:rPr lang="en-US" dirty="0" smtClean="0"/>
              <a:t>. </a:t>
            </a:r>
            <a:r>
              <a:rPr lang="ar-JO" dirty="0" smtClean="0"/>
              <a:t>كان إحساساً</a:t>
            </a:r>
            <a:r>
              <a:rPr lang="en-US" dirty="0" smtClean="0"/>
              <a:t> </a:t>
            </a:r>
            <a:r>
              <a:rPr lang="ar-JO" dirty="0" smtClean="0"/>
              <a:t>غريباً. </a:t>
            </a:r>
            <a:r>
              <a:rPr lang="ar-SA" dirty="0" smtClean="0"/>
              <a:t/>
            </a:r>
            <a:br>
              <a:rPr lang="ar-SA" dirty="0" smtClean="0"/>
            </a:br>
            <a:endParaRPr lang="en-US" dirty="0" smtClean="0"/>
          </a:p>
        </p:txBody>
      </p:sp>
    </p:spTree>
    <p:extLst>
      <p:ext uri="{BB962C8B-B14F-4D97-AF65-F5344CB8AC3E}">
        <p14:creationId xmlns:p14="http://schemas.microsoft.com/office/powerpoint/2010/main" val="2083992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ar-JO" smtClean="0"/>
              <a:t>القيس</a:t>
            </a:r>
            <a:endParaRPr lang="en-US" smtClean="0"/>
          </a:p>
        </p:txBody>
      </p:sp>
      <p:sp>
        <p:nvSpPr>
          <p:cNvPr id="37891" name="Rectangle 2"/>
          <p:cNvSpPr>
            <a:spLocks noChangeArrowheads="1"/>
          </p:cNvSpPr>
          <p:nvPr/>
        </p:nvSpPr>
        <p:spPr bwMode="auto">
          <a:xfrm>
            <a:off x="3916680" y="2014538"/>
            <a:ext cx="4892040" cy="278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776" tIns="8888" rIns="17776" bIns="8888">
            <a:spAutoFit/>
          </a:bodyPr>
          <a:lstStyle/>
          <a:p>
            <a:pPr algn="r" rtl="1"/>
            <a:r>
              <a:rPr lang="ar-QA" sz="2000" dirty="0"/>
              <a:t>الألعاب الشعبية التراثية ، وهي عبارة عن مربعات صغيرة ترسم على الأرض من رقم "1-8" ، حيث ترمي الفتاة "الحصاة" أو الحجر ، والمربع الذي تقع فيه الحصاة لابد أن تقفز  فوقه دون أن تلامس رجلاها المربّع وإن حدث ذلك  تخرج الفتاة من اللعبة وتأتي أخرى لتأخذ دورها وتعتبر لعبة "القيس" من اللعب الجماعية الحركية الخاصة بالفتيات ممّن تتراوح أعمارهن مابين 8-12 سنة، وتلعب في فصل الصيف داخل حوش المنزل ،ويجب أن يتراوح عدد اللاعبات ما بين 2-5 لاعبات.</a:t>
            </a:r>
            <a:endParaRPr lang="en-US" sz="2000" dirty="0"/>
          </a:p>
        </p:txBody>
      </p:sp>
      <p:pic>
        <p:nvPicPr>
          <p:cNvPr id="37892" name="Picture 9" descr="http://www.qnakids.com/QNAKidsAr/QatarHeritage/Games/PublishingImages/image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2023170"/>
            <a:ext cx="3403600" cy="222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50064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ar-JO" smtClean="0"/>
              <a:t>الشقحه"النطة"</a:t>
            </a:r>
            <a:endParaRPr lang="en-US" smtClean="0"/>
          </a:p>
        </p:txBody>
      </p:sp>
      <p:sp>
        <p:nvSpPr>
          <p:cNvPr id="38915" name="Content Placeholder 2"/>
          <p:cNvSpPr>
            <a:spLocks noGrp="1"/>
          </p:cNvSpPr>
          <p:nvPr>
            <p:ph idx="1"/>
          </p:nvPr>
        </p:nvSpPr>
        <p:spPr>
          <a:xfrm>
            <a:off x="685800" y="1371600"/>
            <a:ext cx="7772400" cy="4114800"/>
          </a:xfrm>
        </p:spPr>
        <p:txBody>
          <a:bodyPr>
            <a:normAutofit/>
          </a:bodyPr>
          <a:lstStyle/>
          <a:p>
            <a:pPr marL="0" indent="0" algn="r" rtl="1">
              <a:buNone/>
            </a:pPr>
            <a:r>
              <a:rPr lang="ar-QA" sz="2200" dirty="0" smtClean="0"/>
              <a:t>تختار مجموعة من البنات أو الأولاد من بينهم اثنين أو أربعة أشخاص للجلوس على الأرض  متقابلين ممددين أرجلهم إلى الأمام، بحيث تتقابل أقدامهم ثم تقفز باقي المجموعة  من فوق أرجلهم بعد ذلك يضعون قدما على قدم. تقفز المجموعة من فوقها ثم يضعون فوق القدم أيديهم "مفتوح شبر فوق القدمين" وتقفز المجموعة ثم يزيدون آخر الشبر السابق بيدهم الأخرى،وبعد أن يقفزوا من فوق القدمين والشبرين "في كل قفزة لا يستطيع بعض الأولاد القفز فيخرجون من اللعبة" ويبقى من استطاع القفز فوق القدمين والشبرين باليدين ويعتبر هو الفائز.</a:t>
            </a:r>
            <a:r>
              <a:rPr lang="ar-QA" dirty="0" smtClean="0"/>
              <a:t> </a:t>
            </a:r>
            <a:endParaRPr lang="en-US" dirty="0" smtClean="0"/>
          </a:p>
        </p:txBody>
      </p:sp>
      <p:pic>
        <p:nvPicPr>
          <p:cNvPr id="38916" name="Picture 2" descr="http://www.qnakids.com/QNAKidsAr/QatarHeritage/Games/PublishingImages/image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199"/>
            <a:ext cx="4572000" cy="279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155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ar-SA" smtClean="0"/>
              <a:t>لعبة</a:t>
            </a:r>
            <a:r>
              <a:rPr lang="ar-EG" smtClean="0"/>
              <a:t> الخمس حجرات</a:t>
            </a:r>
            <a:endParaRPr lang="en-US" smtClean="0"/>
          </a:p>
        </p:txBody>
      </p:sp>
      <p:sp>
        <p:nvSpPr>
          <p:cNvPr id="40963" name="Rectangle 3"/>
          <p:cNvSpPr>
            <a:spLocks noGrp="1" noChangeArrowheads="1"/>
          </p:cNvSpPr>
          <p:nvPr>
            <p:ph type="body" idx="1"/>
          </p:nvPr>
        </p:nvSpPr>
        <p:spPr>
          <a:xfrm>
            <a:off x="457200" y="1600201"/>
            <a:ext cx="8229600" cy="3200400"/>
          </a:xfrm>
        </p:spPr>
        <p:txBody>
          <a:bodyPr>
            <a:normAutofit/>
          </a:bodyPr>
          <a:lstStyle/>
          <a:p>
            <a:pPr marL="0" indent="0" algn="r" rtl="1">
              <a:buNone/>
            </a:pPr>
            <a:r>
              <a:rPr lang="ar-JO" sz="2000" dirty="0" smtClean="0"/>
              <a:t>"السقيطة"، أو "الزُّقَّيطة"، أو "اللقفة"، أسماء متعددة للعبة الحجارة التي يُستخدم فيها خمس قطع من الحجر الأملس (الحصى)، وتُسمى في بعض المدن (الكمش واللقصة أو الصقلة)، وهي لعبة يلعبها شخصان، وكل واحد منهما يكون معه خمسة حجارة صغيرة، فيبدأ الشخص الأول اللعب بأن يعمل بأصابع يده اليسرى (السبابة والإبهام) شكل الرقم (8) على الأرض، وتكون الحجارة الخاصة به أمامه، فيمسك بيده اليمنى حجراً فيرميه في الهواء ويلقُطه بسرعة باليد نفسها ويدخله في الكوبري الذي قام بعمله بيده اليسرى، ويكمل بالطريقة نفسها بقية الحجارة الأربعة، ويحاول جاهداً عدم وقوع أي منها في الأرض، خلال اللعبة، وإلاّ يعتبر خاسراً. ويقوم اللاعب الذي يليه بالخطوات نفسها، وبالطريقة نفسها، والشخص الذي يسقط حجره أثناء اللعبة أو يرتبك في إدخال الحجارة من خلال الكوبري الذي كونه بيده، يعتبر هو الخاسر. </a:t>
            </a:r>
            <a:endParaRPr lang="en-US" sz="2000" dirty="0" smtClean="0"/>
          </a:p>
        </p:txBody>
      </p:sp>
      <p:pic>
        <p:nvPicPr>
          <p:cNvPr id="40964" name="Picture 5" descr="http://www.alriyadh.com/Contents/04-12-2004/Mainpage/images/T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4343400"/>
            <a:ext cx="3860506"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74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Vocabulary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2088938"/>
              </p:ext>
            </p:extLst>
          </p:nvPr>
        </p:nvGraphicFramePr>
        <p:xfrm>
          <a:off x="457200" y="1600200"/>
          <a:ext cx="8229600" cy="45720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ar-JO" sz="2400" dirty="0" smtClean="0">
                          <a:cs typeface="+mj-cs"/>
                        </a:rPr>
                        <a:t>الكلمة</a:t>
                      </a:r>
                      <a:endParaRPr lang="en-US" sz="2400" dirty="0">
                        <a:cs typeface="+mj-cs"/>
                      </a:endParaRPr>
                    </a:p>
                  </a:txBody>
                  <a:tcPr/>
                </a:tc>
                <a:tc>
                  <a:txBody>
                    <a:bodyPr/>
                    <a:lstStyle/>
                    <a:p>
                      <a:pPr algn="ctr"/>
                      <a:r>
                        <a:rPr lang="en-US" sz="2400" dirty="0" smtClean="0">
                          <a:cs typeface="+mj-cs"/>
                        </a:rPr>
                        <a:t>Meaning</a:t>
                      </a:r>
                      <a:r>
                        <a:rPr lang="en-US" sz="2400" baseline="0" dirty="0" smtClean="0">
                          <a:cs typeface="+mj-cs"/>
                        </a:rPr>
                        <a:t> </a:t>
                      </a:r>
                      <a:endParaRPr lang="en-US" sz="2400" dirty="0">
                        <a:cs typeface="+mj-cs"/>
                      </a:endParaRPr>
                    </a:p>
                  </a:txBody>
                  <a:tcPr/>
                </a:tc>
              </a:tr>
              <a:tr h="370840">
                <a:tc>
                  <a:txBody>
                    <a:bodyPr/>
                    <a:lstStyle/>
                    <a:p>
                      <a:pPr algn="ctr"/>
                      <a:r>
                        <a:rPr lang="ar-JO" sz="2400" kern="1200" dirty="0" smtClean="0">
                          <a:solidFill>
                            <a:schemeClr val="dk1"/>
                          </a:solidFill>
                          <a:effectLst/>
                          <a:latin typeface="+mn-lt"/>
                          <a:ea typeface="+mn-ea"/>
                          <a:cs typeface="+mj-cs"/>
                        </a:rPr>
                        <a:t>اللعبة</a:t>
                      </a:r>
                      <a:endParaRPr lang="en-US" sz="2400" dirty="0">
                        <a:cs typeface="+mj-cs"/>
                      </a:endParaRPr>
                    </a:p>
                  </a:txBody>
                  <a:tcPr/>
                </a:tc>
                <a:tc>
                  <a:txBody>
                    <a:bodyPr/>
                    <a:lstStyle/>
                    <a:p>
                      <a:pPr algn="ctr"/>
                      <a:r>
                        <a:rPr lang="en-US" sz="2400" dirty="0" smtClean="0">
                          <a:cs typeface="+mj-cs"/>
                        </a:rPr>
                        <a:t>The game</a:t>
                      </a:r>
                      <a:endParaRPr lang="en-US" sz="2400" dirty="0">
                        <a:cs typeface="+mj-cs"/>
                      </a:endParaRPr>
                    </a:p>
                  </a:txBody>
                  <a:tcPr/>
                </a:tc>
              </a:tr>
              <a:tr h="370840">
                <a:tc>
                  <a:txBody>
                    <a:bodyPr/>
                    <a:lstStyle/>
                    <a:p>
                      <a:pPr algn="ctr"/>
                      <a:r>
                        <a:rPr lang="ar-JO" sz="2400" kern="1200" dirty="0" smtClean="0">
                          <a:solidFill>
                            <a:schemeClr val="dk1"/>
                          </a:solidFill>
                          <a:effectLst/>
                          <a:latin typeface="+mn-lt"/>
                          <a:ea typeface="+mn-ea"/>
                          <a:cs typeface="+mj-cs"/>
                        </a:rPr>
                        <a:t>أعضاء المجموعة</a:t>
                      </a:r>
                      <a:endParaRPr lang="en-US" sz="2400" dirty="0">
                        <a:cs typeface="+mj-cs"/>
                      </a:endParaRPr>
                    </a:p>
                  </a:txBody>
                  <a:tcPr/>
                </a:tc>
                <a:tc>
                  <a:txBody>
                    <a:bodyPr/>
                    <a:lstStyle/>
                    <a:p>
                      <a:pPr algn="ctr"/>
                      <a:r>
                        <a:rPr lang="en-US" sz="2400" dirty="0" smtClean="0">
                          <a:cs typeface="+mj-cs"/>
                        </a:rPr>
                        <a:t>Members of the group</a:t>
                      </a:r>
                      <a:endParaRPr lang="en-US" sz="2400" dirty="0">
                        <a:cs typeface="+mj-cs"/>
                      </a:endParaRPr>
                    </a:p>
                  </a:txBody>
                  <a:tcPr/>
                </a:tc>
              </a:tr>
              <a:tr h="370840">
                <a:tc>
                  <a:txBody>
                    <a:bodyPr/>
                    <a:lstStyle/>
                    <a:p>
                      <a:pPr algn="ctr"/>
                      <a:r>
                        <a:rPr lang="ar-JO" sz="2400" dirty="0" smtClean="0">
                          <a:cs typeface="+mj-cs"/>
                        </a:rPr>
                        <a:t>دورك</a:t>
                      </a:r>
                      <a:endParaRPr lang="en-US" sz="2400" dirty="0">
                        <a:cs typeface="+mj-cs"/>
                      </a:endParaRPr>
                    </a:p>
                  </a:txBody>
                  <a:tcPr/>
                </a:tc>
                <a:tc>
                  <a:txBody>
                    <a:bodyPr/>
                    <a:lstStyle/>
                    <a:p>
                      <a:pPr algn="ctr"/>
                      <a:r>
                        <a:rPr lang="en-US" sz="2400" dirty="0" smtClean="0">
                          <a:cs typeface="+mj-cs"/>
                        </a:rPr>
                        <a:t>Your turn </a:t>
                      </a:r>
                      <a:endParaRPr lang="en-US" sz="2400" dirty="0">
                        <a:cs typeface="+mj-cs"/>
                      </a:endParaRPr>
                    </a:p>
                  </a:txBody>
                  <a:tcPr/>
                </a:tc>
              </a:tr>
              <a:tr h="370840">
                <a:tc>
                  <a:txBody>
                    <a:bodyPr/>
                    <a:lstStyle/>
                    <a:p>
                      <a:pPr algn="ctr"/>
                      <a:r>
                        <a:rPr lang="ar-JO" sz="2400" dirty="0" smtClean="0">
                          <a:cs typeface="+mj-cs"/>
                        </a:rPr>
                        <a:t>دوري</a:t>
                      </a:r>
                      <a:endParaRPr lang="en-US" sz="2400" dirty="0">
                        <a:cs typeface="+mj-cs"/>
                      </a:endParaRPr>
                    </a:p>
                  </a:txBody>
                  <a:tcPr/>
                </a:tc>
                <a:tc>
                  <a:txBody>
                    <a:bodyPr/>
                    <a:lstStyle/>
                    <a:p>
                      <a:pPr algn="ctr"/>
                      <a:r>
                        <a:rPr lang="en-US" sz="2400" dirty="0" smtClean="0">
                          <a:cs typeface="+mj-cs"/>
                        </a:rPr>
                        <a:t>My turn </a:t>
                      </a:r>
                      <a:endParaRPr lang="en-US" sz="2400" dirty="0">
                        <a:cs typeface="+mj-cs"/>
                      </a:endParaRPr>
                    </a:p>
                  </a:txBody>
                  <a:tcPr/>
                </a:tc>
              </a:tr>
              <a:tr h="370840">
                <a:tc>
                  <a:txBody>
                    <a:bodyPr/>
                    <a:lstStyle/>
                    <a:p>
                      <a:pPr algn="ctr"/>
                      <a:r>
                        <a:rPr lang="ar-JO" sz="2400" dirty="0" smtClean="0">
                          <a:cs typeface="+mj-cs"/>
                        </a:rPr>
                        <a:t>فائز</a:t>
                      </a:r>
                      <a:endParaRPr lang="en-US" sz="2400" dirty="0">
                        <a:cs typeface="+mj-cs"/>
                      </a:endParaRPr>
                    </a:p>
                  </a:txBody>
                  <a:tcPr/>
                </a:tc>
                <a:tc>
                  <a:txBody>
                    <a:bodyPr/>
                    <a:lstStyle/>
                    <a:p>
                      <a:pPr algn="ctr"/>
                      <a:r>
                        <a:rPr lang="en-US" sz="2400" dirty="0" smtClean="0">
                          <a:cs typeface="+mj-cs"/>
                        </a:rPr>
                        <a:t>winner</a:t>
                      </a:r>
                      <a:endParaRPr lang="en-US" sz="2400" dirty="0">
                        <a:cs typeface="+mj-cs"/>
                      </a:endParaRPr>
                    </a:p>
                  </a:txBody>
                  <a:tcPr/>
                </a:tc>
              </a:tr>
              <a:tr h="370840">
                <a:tc>
                  <a:txBody>
                    <a:bodyPr/>
                    <a:lstStyle/>
                    <a:p>
                      <a:pPr algn="ctr"/>
                      <a:r>
                        <a:rPr lang="ar-JO" sz="2400" dirty="0" smtClean="0">
                          <a:cs typeface="+mj-cs"/>
                        </a:rPr>
                        <a:t>الأول</a:t>
                      </a:r>
                      <a:endParaRPr lang="en-US" sz="2400" dirty="0">
                        <a:cs typeface="+mj-cs"/>
                      </a:endParaRPr>
                    </a:p>
                  </a:txBody>
                  <a:tcPr/>
                </a:tc>
                <a:tc>
                  <a:txBody>
                    <a:bodyPr/>
                    <a:lstStyle/>
                    <a:p>
                      <a:pPr algn="ctr"/>
                      <a:r>
                        <a:rPr lang="en-US" sz="2400" dirty="0" smtClean="0">
                          <a:cs typeface="+mj-cs"/>
                        </a:rPr>
                        <a:t>1</a:t>
                      </a:r>
                      <a:r>
                        <a:rPr lang="en-US" sz="2400" baseline="30000" dirty="0" smtClean="0">
                          <a:cs typeface="+mj-cs"/>
                        </a:rPr>
                        <a:t>st</a:t>
                      </a:r>
                      <a:r>
                        <a:rPr lang="en-US" sz="2400" baseline="0" dirty="0" smtClean="0">
                          <a:cs typeface="+mj-cs"/>
                        </a:rPr>
                        <a:t> </a:t>
                      </a:r>
                      <a:endParaRPr lang="en-US" sz="2400" dirty="0">
                        <a:cs typeface="+mj-cs"/>
                      </a:endParaRPr>
                    </a:p>
                  </a:txBody>
                  <a:tcPr/>
                </a:tc>
              </a:tr>
              <a:tr h="370840">
                <a:tc>
                  <a:txBody>
                    <a:bodyPr/>
                    <a:lstStyle/>
                    <a:p>
                      <a:pPr algn="ctr"/>
                      <a:r>
                        <a:rPr lang="ar-JO" sz="2400" dirty="0" smtClean="0">
                          <a:cs typeface="+mj-cs"/>
                        </a:rPr>
                        <a:t>الثاني</a:t>
                      </a:r>
                      <a:endParaRPr lang="en-US" sz="2400" dirty="0">
                        <a:cs typeface="+mj-cs"/>
                      </a:endParaRPr>
                    </a:p>
                  </a:txBody>
                  <a:tcPr/>
                </a:tc>
                <a:tc>
                  <a:txBody>
                    <a:bodyPr/>
                    <a:lstStyle/>
                    <a:p>
                      <a:pPr algn="ctr"/>
                      <a:r>
                        <a:rPr lang="en-US" sz="2400" dirty="0" smtClean="0">
                          <a:cs typeface="+mj-cs"/>
                        </a:rPr>
                        <a:t>2</a:t>
                      </a:r>
                      <a:r>
                        <a:rPr lang="en-US" sz="2400" baseline="30000" dirty="0" smtClean="0">
                          <a:cs typeface="+mj-cs"/>
                        </a:rPr>
                        <a:t>nd</a:t>
                      </a:r>
                      <a:r>
                        <a:rPr lang="en-US" sz="2400" dirty="0" smtClean="0">
                          <a:cs typeface="+mj-cs"/>
                        </a:rPr>
                        <a:t> </a:t>
                      </a:r>
                      <a:endParaRPr lang="en-US" sz="2400" dirty="0">
                        <a:cs typeface="+mj-cs"/>
                      </a:endParaRPr>
                    </a:p>
                  </a:txBody>
                  <a:tcPr/>
                </a:tc>
              </a:tr>
              <a:tr h="370840">
                <a:tc>
                  <a:txBody>
                    <a:bodyPr/>
                    <a:lstStyle/>
                    <a:p>
                      <a:pPr algn="ctr"/>
                      <a:r>
                        <a:rPr lang="ar-JO" sz="2400" dirty="0" smtClean="0">
                          <a:cs typeface="+mj-cs"/>
                        </a:rPr>
                        <a:t>الثالث</a:t>
                      </a:r>
                      <a:endParaRPr lang="en-US" sz="2400" dirty="0">
                        <a:cs typeface="+mj-cs"/>
                      </a:endParaRPr>
                    </a:p>
                  </a:txBody>
                  <a:tcPr/>
                </a:tc>
                <a:tc>
                  <a:txBody>
                    <a:bodyPr/>
                    <a:lstStyle/>
                    <a:p>
                      <a:pPr algn="ctr"/>
                      <a:r>
                        <a:rPr lang="en-US" sz="2400" dirty="0" smtClean="0">
                          <a:cs typeface="+mj-cs"/>
                        </a:rPr>
                        <a:t>3</a:t>
                      </a:r>
                      <a:r>
                        <a:rPr lang="en-US" sz="2400" baseline="30000" dirty="0" smtClean="0">
                          <a:cs typeface="+mj-cs"/>
                        </a:rPr>
                        <a:t>rd</a:t>
                      </a:r>
                      <a:r>
                        <a:rPr lang="en-US" sz="2400" dirty="0" smtClean="0">
                          <a:cs typeface="+mj-cs"/>
                        </a:rPr>
                        <a:t> </a:t>
                      </a:r>
                      <a:endParaRPr lang="en-US" sz="2400" dirty="0">
                        <a:cs typeface="+mj-cs"/>
                      </a:endParaRPr>
                    </a:p>
                  </a:txBody>
                  <a:tcPr/>
                </a:tc>
              </a:tr>
              <a:tr h="370840">
                <a:tc>
                  <a:txBody>
                    <a:bodyPr/>
                    <a:lstStyle/>
                    <a:p>
                      <a:pPr algn="ctr"/>
                      <a:r>
                        <a:rPr lang="ar-JO" sz="2400" dirty="0" smtClean="0">
                          <a:cs typeface="+mj-cs"/>
                        </a:rPr>
                        <a:t>خاسر</a:t>
                      </a:r>
                      <a:endParaRPr lang="en-US" sz="2400" dirty="0">
                        <a:cs typeface="+mj-cs"/>
                      </a:endParaRPr>
                    </a:p>
                  </a:txBody>
                  <a:tcPr/>
                </a:tc>
                <a:tc>
                  <a:txBody>
                    <a:bodyPr/>
                    <a:lstStyle/>
                    <a:p>
                      <a:pPr algn="ctr"/>
                      <a:r>
                        <a:rPr lang="en-US" sz="2400" dirty="0" smtClean="0">
                          <a:cs typeface="+mj-cs"/>
                        </a:rPr>
                        <a:t>loser</a:t>
                      </a:r>
                      <a:endParaRPr lang="en-US" sz="2400" dirty="0">
                        <a:cs typeface="+mj-cs"/>
                      </a:endParaRPr>
                    </a:p>
                  </a:txBody>
                  <a:tcPr/>
                </a:tc>
              </a:tr>
            </a:tbl>
          </a:graphicData>
        </a:graphic>
      </p:graphicFrame>
    </p:spTree>
    <p:extLst>
      <p:ext uri="{BB962C8B-B14F-4D97-AF65-F5344CB8AC3E}">
        <p14:creationId xmlns:p14="http://schemas.microsoft.com/office/powerpoint/2010/main" val="547626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Group Work </a:t>
            </a:r>
          </a:p>
        </p:txBody>
      </p:sp>
      <p:sp>
        <p:nvSpPr>
          <p:cNvPr id="29699" name="Content Placeholder 2"/>
          <p:cNvSpPr>
            <a:spLocks noGrp="1"/>
          </p:cNvSpPr>
          <p:nvPr>
            <p:ph idx="1"/>
          </p:nvPr>
        </p:nvSpPr>
        <p:spPr/>
        <p:txBody>
          <a:bodyPr>
            <a:normAutofit lnSpcReduction="10000"/>
          </a:bodyPr>
          <a:lstStyle/>
          <a:p>
            <a:r>
              <a:rPr lang="en-US" dirty="0" smtClean="0"/>
              <a:t>Each group will pick one of the </a:t>
            </a:r>
            <a:r>
              <a:rPr lang="ar-JO" dirty="0" smtClean="0"/>
              <a:t>ألعاب شعبيىة</a:t>
            </a:r>
            <a:endParaRPr lang="en-US" dirty="0" smtClean="0"/>
          </a:p>
          <a:p>
            <a:r>
              <a:rPr lang="en-US" dirty="0" smtClean="0"/>
              <a:t>Students will write down how each of the games are played</a:t>
            </a:r>
          </a:p>
          <a:p>
            <a:r>
              <a:rPr lang="en-US" dirty="0" smtClean="0"/>
              <a:t>Students will video tape themselves playing and illustrating how each game is played</a:t>
            </a:r>
          </a:p>
          <a:p>
            <a:r>
              <a:rPr lang="en-US" dirty="0" smtClean="0"/>
              <a:t>At the end of the game students as a group will fill out a </a:t>
            </a:r>
            <a:r>
              <a:rPr lang="en-US" dirty="0" err="1" smtClean="0"/>
              <a:t>vinn</a:t>
            </a:r>
            <a:r>
              <a:rPr lang="en-US" dirty="0" smtClean="0"/>
              <a:t> diagram illustrating how this game is different or similar than the games in US or in their heritage culture. </a:t>
            </a:r>
          </a:p>
        </p:txBody>
      </p:sp>
    </p:spTree>
    <p:extLst>
      <p:ext uri="{BB962C8B-B14F-4D97-AF65-F5344CB8AC3E}">
        <p14:creationId xmlns:p14="http://schemas.microsoft.com/office/powerpoint/2010/main" val="300945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group</a:t>
            </a:r>
            <a:endParaRPr lang="en-US" dirty="0"/>
          </a:p>
        </p:txBody>
      </p:sp>
      <p:sp>
        <p:nvSpPr>
          <p:cNvPr id="3" name="Content Placeholder 2"/>
          <p:cNvSpPr>
            <a:spLocks noGrp="1"/>
          </p:cNvSpPr>
          <p:nvPr>
            <p:ph idx="1"/>
          </p:nvPr>
        </p:nvSpPr>
        <p:spPr/>
        <p:txBody>
          <a:bodyPr>
            <a:normAutofit lnSpcReduction="10000"/>
          </a:bodyPr>
          <a:lstStyle/>
          <a:p>
            <a:r>
              <a:rPr lang="en-US" dirty="0" smtClean="0"/>
              <a:t>Read the text about your game</a:t>
            </a:r>
          </a:p>
          <a:p>
            <a:r>
              <a:rPr lang="en-US" dirty="0" smtClean="0"/>
              <a:t>Decide on the vocabulary needed to play this game ( I need the list of vocabulary you will use in your game end of this period)</a:t>
            </a:r>
          </a:p>
          <a:p>
            <a:r>
              <a:rPr lang="en-US" dirty="0" smtClean="0"/>
              <a:t>Decide on sentences you will use to play and tell about your game ( I need a draft end of today). </a:t>
            </a:r>
          </a:p>
          <a:p>
            <a:r>
              <a:rPr lang="en-US" dirty="0" smtClean="0"/>
              <a:t>Monday, video tape your presentation (draft submission) </a:t>
            </a:r>
          </a:p>
          <a:p>
            <a:pPr marL="0" indent="0">
              <a:buNone/>
            </a:pPr>
            <a:endParaRPr lang="en-US" dirty="0"/>
          </a:p>
        </p:txBody>
      </p:sp>
    </p:spTree>
    <p:extLst>
      <p:ext uri="{BB962C8B-B14F-4D97-AF65-F5344CB8AC3E}">
        <p14:creationId xmlns:p14="http://schemas.microsoft.com/office/powerpoint/2010/main" val="4007383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405979913"/>
              </p:ext>
            </p:extLst>
          </p:nvPr>
        </p:nvGraphicFramePr>
        <p:xfrm>
          <a:off x="304800" y="1295400"/>
          <a:ext cx="8153400" cy="4796424"/>
        </p:xfrm>
        <a:graphic>
          <a:graphicData uri="http://schemas.openxmlformats.org/drawingml/2006/table">
            <a:tbl>
              <a:tblPr firstRow="1" bandRow="1">
                <a:tableStyleId>{5C22544A-7EE6-4342-B048-85BDC9FD1C3A}</a:tableStyleId>
              </a:tblPr>
              <a:tblGrid>
                <a:gridCol w="1630680"/>
                <a:gridCol w="1630680"/>
                <a:gridCol w="1630680"/>
                <a:gridCol w="1630680"/>
                <a:gridCol w="1630680"/>
              </a:tblGrid>
              <a:tr h="423731">
                <a:tc>
                  <a:txBody>
                    <a:bodyPr/>
                    <a:lstStyle/>
                    <a:p>
                      <a:pPr marL="0" marR="0" algn="ctr">
                        <a:spcBef>
                          <a:spcPts val="0"/>
                        </a:spcBef>
                        <a:spcAft>
                          <a:spcPts val="0"/>
                        </a:spcAft>
                      </a:pPr>
                      <a:r>
                        <a:rPr lang="en-US" sz="1100" kern="1200" dirty="0">
                          <a:effectLst/>
                        </a:rPr>
                        <a:t>Grade</a:t>
                      </a:r>
                      <a:endParaRPr lang="en-US" sz="1100" dirty="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a:effectLst/>
                        </a:rPr>
                        <a:t>Excellent</a:t>
                      </a:r>
                      <a:endParaRPr lang="en-US" sz="110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dirty="0">
                          <a:effectLst/>
                        </a:rPr>
                        <a:t>Good</a:t>
                      </a:r>
                      <a:endParaRPr lang="en-US" sz="1100" dirty="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a:effectLst/>
                        </a:rPr>
                        <a:t>Satisfactory</a:t>
                      </a:r>
                      <a:endParaRPr lang="en-US" sz="110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a:effectLst/>
                        </a:rPr>
                        <a:t>Not acceptable</a:t>
                      </a:r>
                      <a:endParaRPr lang="en-US" sz="1100">
                        <a:effectLst/>
                        <a:latin typeface="Times New Roman"/>
                        <a:ea typeface="Times New Roman"/>
                      </a:endParaRPr>
                    </a:p>
                  </a:txBody>
                  <a:tcPr marL="89777" marR="89777" marT="44889" marB="44889"/>
                </a:tc>
              </a:tr>
              <a:tr h="1967843">
                <a:tc>
                  <a:txBody>
                    <a:bodyPr/>
                    <a:lstStyle/>
                    <a:p>
                      <a:pPr marL="0" marR="0" algn="ctr">
                        <a:spcBef>
                          <a:spcPts val="0"/>
                        </a:spcBef>
                        <a:spcAft>
                          <a:spcPts val="0"/>
                        </a:spcAft>
                      </a:pPr>
                      <a:r>
                        <a:rPr lang="en-US" sz="1100" kern="1200">
                          <a:effectLst/>
                        </a:rPr>
                        <a:t>List of vocabulary ( 25 points)</a:t>
                      </a:r>
                      <a:endParaRPr lang="en-US" sz="110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a:effectLst/>
                        </a:rPr>
                        <a:t>At least 10 vocabulary words are used in clear context when playing the traditional Arabic game with an accuracy of 95%. List of vocabulary is connected to the game, and reflects a real understanding of its strategies.</a:t>
                      </a:r>
                      <a:endParaRPr lang="en-US" sz="110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a:effectLst/>
                        </a:rPr>
                        <a:t>At least 8 vocabulary words are used in clear context when playing the traditional Arabic game with an accuracy of 85%. List of vocabulary is connected to the game, and reflects a real understanding of its strategies.</a:t>
                      </a:r>
                      <a:endParaRPr lang="en-US" sz="110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dirty="0">
                          <a:effectLst/>
                        </a:rPr>
                        <a:t>At least 7 vocabulary words are used in clear context when playing the traditional Arabic game with an accuracy of 80%. List of vocabulary is connected to the game, and reflects a real understanding of its strategies.</a:t>
                      </a:r>
                      <a:endParaRPr lang="en-US" sz="1100" dirty="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a:effectLst/>
                        </a:rPr>
                        <a:t>Less than 7 words are used, language is not clear and was copied with understanding or connection to how to play a game.</a:t>
                      </a:r>
                      <a:endParaRPr lang="en-US" sz="1100">
                        <a:effectLst/>
                        <a:latin typeface="Times New Roman"/>
                        <a:ea typeface="Times New Roman"/>
                      </a:endParaRPr>
                    </a:p>
                  </a:txBody>
                  <a:tcPr marL="89777" marR="89777" marT="44889" marB="44889"/>
                </a:tc>
              </a:tr>
              <a:tr h="1045436">
                <a:tc>
                  <a:txBody>
                    <a:bodyPr/>
                    <a:lstStyle/>
                    <a:p>
                      <a:pPr marL="0" marR="0" algn="ctr">
                        <a:spcBef>
                          <a:spcPts val="0"/>
                        </a:spcBef>
                        <a:spcAft>
                          <a:spcPts val="0"/>
                        </a:spcAft>
                      </a:pPr>
                      <a:r>
                        <a:rPr lang="en-US" sz="1100" kern="1200">
                          <a:effectLst/>
                        </a:rPr>
                        <a:t>Sentences used ( 25 points)</a:t>
                      </a:r>
                      <a:endParaRPr lang="en-US" sz="110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a:effectLst/>
                        </a:rPr>
                        <a:t>At least 10 sentences are used to retell about how an Arabic traditional game is played with an accuracy of 95%</a:t>
                      </a:r>
                      <a:endParaRPr lang="en-US" sz="110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a:effectLst/>
                        </a:rPr>
                        <a:t>At least 8 sentences are used to retell about how an Arabic traditional game is played with an accuracy of 85%</a:t>
                      </a:r>
                      <a:endParaRPr lang="en-US" sz="110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a:effectLst/>
                        </a:rPr>
                        <a:t>At least 7 sentences are used to retell about how an Arabic traditional game is played with an accuracy of 80%</a:t>
                      </a:r>
                      <a:endParaRPr lang="en-US" sz="110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dirty="0">
                          <a:effectLst/>
                        </a:rPr>
                        <a:t>Less than 7 sentences are used and accuracy is less than 79%</a:t>
                      </a:r>
                      <a:endParaRPr lang="en-US" sz="1100" dirty="0">
                        <a:effectLst/>
                        <a:latin typeface="Times New Roman"/>
                        <a:ea typeface="Times New Roman"/>
                      </a:endParaRPr>
                    </a:p>
                  </a:txBody>
                  <a:tcPr marL="89777" marR="89777" marT="44889" marB="44889"/>
                </a:tc>
              </a:tr>
              <a:tr h="1359414">
                <a:tc>
                  <a:txBody>
                    <a:bodyPr/>
                    <a:lstStyle/>
                    <a:p>
                      <a:pPr marL="0" marR="0" algn="ctr">
                        <a:spcBef>
                          <a:spcPts val="0"/>
                        </a:spcBef>
                        <a:spcAft>
                          <a:spcPts val="0"/>
                        </a:spcAft>
                      </a:pPr>
                      <a:r>
                        <a:rPr lang="en-US" sz="1100" kern="1200">
                          <a:effectLst/>
                        </a:rPr>
                        <a:t>Group Work and Communication during  (25 points)</a:t>
                      </a:r>
                      <a:endParaRPr lang="en-US" sz="110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dirty="0">
                          <a:effectLst/>
                        </a:rPr>
                        <a:t>All members of the group work collaboratively and Arabic is used at least 95% of the time throughout the period.</a:t>
                      </a:r>
                      <a:endParaRPr lang="en-US" sz="1100" dirty="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a:effectLst/>
                        </a:rPr>
                        <a:t>All members of the group work collaboratively and Arabic is used at least 85% of the time throughout the period.</a:t>
                      </a:r>
                      <a:endParaRPr lang="en-US" sz="110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a:effectLst/>
                        </a:rPr>
                        <a:t>Some members of the group work collaboratively and Arabic is used at least 80% of the time throughout the period.</a:t>
                      </a:r>
                      <a:endParaRPr lang="en-US" sz="1100">
                        <a:effectLst/>
                        <a:latin typeface="Times New Roman"/>
                        <a:ea typeface="Times New Roman"/>
                      </a:endParaRPr>
                    </a:p>
                  </a:txBody>
                  <a:tcPr marL="89777" marR="89777" marT="44889" marB="44889"/>
                </a:tc>
                <a:tc>
                  <a:txBody>
                    <a:bodyPr/>
                    <a:lstStyle/>
                    <a:p>
                      <a:pPr marL="0" marR="0" algn="ctr">
                        <a:spcBef>
                          <a:spcPts val="0"/>
                        </a:spcBef>
                        <a:spcAft>
                          <a:spcPts val="0"/>
                        </a:spcAft>
                      </a:pPr>
                      <a:r>
                        <a:rPr lang="en-US" sz="1100" kern="1200" dirty="0">
                          <a:effectLst/>
                        </a:rPr>
                        <a:t>Members of the group are not working collaboratively and Arabic is not used 80% of the time</a:t>
                      </a:r>
                      <a:endParaRPr lang="en-US" sz="1100" dirty="0">
                        <a:effectLst/>
                        <a:latin typeface="Times New Roman"/>
                        <a:ea typeface="Times New Roman"/>
                      </a:endParaRPr>
                    </a:p>
                  </a:txBody>
                  <a:tcPr marL="89777" marR="89777" marT="44889" marB="44889"/>
                </a:tc>
              </a:tr>
            </a:tbl>
          </a:graphicData>
        </a:graphic>
      </p:graphicFrame>
      <p:sp>
        <p:nvSpPr>
          <p:cNvPr id="5" name="Rectangle 1"/>
          <p:cNvSpPr>
            <a:spLocks noChangeArrowheads="1"/>
          </p:cNvSpPr>
          <p:nvPr/>
        </p:nvSpPr>
        <p:spPr bwMode="auto">
          <a:xfrm>
            <a:off x="-3048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Rubric for the Video Tape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51216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428037"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411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742950"/>
            <a:ext cx="8085137"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297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766763"/>
            <a:ext cx="7932737"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283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852488"/>
            <a:ext cx="7999413"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4907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561975"/>
            <a:ext cx="7961313"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348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5" descr="kids-6-300x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0831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7" descr="_31839_marbles_29-6-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3105" y="3526971"/>
            <a:ext cx="5350895" cy="333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71600" y="5181600"/>
            <a:ext cx="2193228" cy="769441"/>
          </a:xfrm>
          <a:prstGeom prst="rect">
            <a:avLst/>
          </a:prstGeom>
        </p:spPr>
        <p:txBody>
          <a:bodyPr wrap="none">
            <a:spAutoFit/>
          </a:bodyPr>
          <a:lstStyle/>
          <a:p>
            <a:pPr lvl="0" algn="ctr">
              <a:spcBef>
                <a:spcPct val="0"/>
              </a:spcBef>
            </a:pPr>
            <a:r>
              <a:rPr lang="ar-JO" sz="4400" dirty="0">
                <a:solidFill>
                  <a:prstClr val="black"/>
                </a:solidFill>
                <a:ea typeface="+mj-ea"/>
                <a:cs typeface="Times New Roman"/>
              </a:rPr>
              <a:t>لعبة الجُلول</a:t>
            </a:r>
            <a:endParaRPr lang="en-US" sz="4400" dirty="0">
              <a:solidFill>
                <a:prstClr val="black"/>
              </a:solidFill>
              <a:ea typeface="+mj-ea"/>
              <a:cs typeface="+mj-cs"/>
            </a:endParaRPr>
          </a:p>
        </p:txBody>
      </p:sp>
    </p:spTree>
    <p:custDataLst>
      <p:tags r:id="rId1"/>
    </p:custDataLst>
    <p:extLst>
      <p:ext uri="{BB962C8B-B14F-4D97-AF65-F5344CB8AC3E}">
        <p14:creationId xmlns:p14="http://schemas.microsoft.com/office/powerpoint/2010/main" val="3793399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305" y="3810000"/>
            <a:ext cx="8305800" cy="2674620"/>
          </a:xfrm>
        </p:spPr>
        <p:txBody>
          <a:bodyPr>
            <a:normAutofit/>
          </a:bodyPr>
          <a:lstStyle/>
          <a:p>
            <a:pPr marL="0" indent="0" algn="r" rtl="1">
              <a:buNone/>
            </a:pPr>
            <a:r>
              <a:rPr lang="ar-JO" sz="2000" dirty="0"/>
              <a:t>"الرمية أو الجوره" الكرات الشفافة الزجاجية والملونة الجميلة الصغيرة هي اهم الممتلكات للأطفال في اجازتهم الصيفية وتتطلب هذه اللعبة مهارة وذكاء ودقة في التركيز وخفة يد من اللاعب في قذف الدوحل ليستقر في الجورة . ففي العطل المدرسية يتواجد الاطفال الاولاد منهم في الازقة والحارات والساحات بمجرد ان يغادروا المقاعد المدرسية اعلانا منهم بمجيىء وقت اللعب بالالعاب الموروثه من الاباء والاجداد. يتجمع الاطفال في ركن صغير ليبدأوا حفر جورة او حفرة بعمق قبضة اليد وكل يحمل جورب فيه ما جمع من "القلول" او "الدواحل" الزجاجية يقضون أوقاتهم في لعبة تحدي شعبية منتشرة في الاردن وجميع ارجاء الوطن العربي.</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853" y="304800"/>
            <a:ext cx="415977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2722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TotalTime>
  <Words>1463</Words>
  <Application>Microsoft Office PowerPoint</Application>
  <PresentationFormat>On-screen Show (4:3)</PresentationFormat>
  <Paragraphs>137</Paragraphs>
  <Slides>26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الألعاب وذكريات أخرى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الغميضة</vt:lpstr>
      <vt:lpstr> المور</vt:lpstr>
      <vt:lpstr>الصيبة والشبر </vt:lpstr>
      <vt:lpstr>الجورة </vt:lpstr>
      <vt:lpstr>Watch the following video </vt:lpstr>
      <vt:lpstr>الحبلة </vt:lpstr>
      <vt:lpstr>PowerPoint Presentation</vt:lpstr>
      <vt:lpstr>طاق طاق طاقية</vt:lpstr>
      <vt:lpstr>لعبة السوطة المغربية </vt:lpstr>
      <vt:lpstr>القيس</vt:lpstr>
      <vt:lpstr>الشقحه"النطة"</vt:lpstr>
      <vt:lpstr>لعبة الخمس حجرات</vt:lpstr>
      <vt:lpstr>Common Vocabulary</vt:lpstr>
      <vt:lpstr>Group Work </vt:lpstr>
      <vt:lpstr>In your group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الألعاب وذكريات أخرى</dc:title>
  <dc:creator>nada</dc:creator>
  <cp:lastModifiedBy>Mahbuba Hammad</cp:lastModifiedBy>
  <cp:revision>31</cp:revision>
  <cp:lastPrinted>2013-05-19T23:50:42Z</cp:lastPrinted>
  <dcterms:created xsi:type="dcterms:W3CDTF">2013-05-13T20:03:32Z</dcterms:created>
  <dcterms:modified xsi:type="dcterms:W3CDTF">2015-03-09T05:57:59Z</dcterms:modified>
</cp:coreProperties>
</file>