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74" r:id="rId5"/>
    <p:sldId id="269" r:id="rId6"/>
    <p:sldId id="271" r:id="rId7"/>
    <p:sldId id="272" r:id="rId8"/>
    <p:sldId id="273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5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BF1CD-B32E-4AAD-826B-448C677C3D57}" type="datetimeFigureOut">
              <a:rPr lang="fr-FR" smtClean="0"/>
              <a:pPr/>
              <a:t>05/06/2015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947CC-9047-465B-BFD0-378F5AAD8C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915BCB-2664-497F-B626-3B7287177A34}" type="slidenum">
              <a:rPr lang="en-US"/>
              <a:pPr/>
              <a:t>2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7D4B-F4C3-4845-97BB-9AF941480DBA}" type="datetimeFigureOut">
              <a:rPr lang="fr-FR" smtClean="0"/>
              <a:pPr/>
              <a:t>05/06/2015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6CD2A4-4DE5-40EB-B700-5FD422BFDF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7D4B-F4C3-4845-97BB-9AF941480DBA}" type="datetimeFigureOut">
              <a:rPr lang="fr-FR" smtClean="0"/>
              <a:pPr/>
              <a:t>05/06/2015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D2A4-4DE5-40EB-B700-5FD422BFDF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7D4B-F4C3-4845-97BB-9AF941480DBA}" type="datetimeFigureOut">
              <a:rPr lang="fr-FR" smtClean="0"/>
              <a:pPr/>
              <a:t>05/06/2015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D2A4-4DE5-40EB-B700-5FD422BFDF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7D4B-F4C3-4845-97BB-9AF941480DBA}" type="datetimeFigureOut">
              <a:rPr lang="fr-FR" smtClean="0"/>
              <a:pPr/>
              <a:t>05/06/2015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6CD2A4-4DE5-40EB-B700-5FD422BFDF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7D4B-F4C3-4845-97BB-9AF941480DBA}" type="datetimeFigureOut">
              <a:rPr lang="fr-FR" smtClean="0"/>
              <a:pPr/>
              <a:t>05/06/2015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D2A4-4DE5-40EB-B700-5FD422BFDF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7D4B-F4C3-4845-97BB-9AF941480DBA}" type="datetimeFigureOut">
              <a:rPr lang="fr-FR" smtClean="0"/>
              <a:pPr/>
              <a:t>05/06/2015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D2A4-4DE5-40EB-B700-5FD422BFDF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7D4B-F4C3-4845-97BB-9AF941480DBA}" type="datetimeFigureOut">
              <a:rPr lang="fr-FR" smtClean="0"/>
              <a:pPr/>
              <a:t>05/06/2015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36CD2A4-4DE5-40EB-B700-5FD422BFDF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7D4B-F4C3-4845-97BB-9AF941480DBA}" type="datetimeFigureOut">
              <a:rPr lang="fr-FR" smtClean="0"/>
              <a:pPr/>
              <a:t>05/06/2015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D2A4-4DE5-40EB-B700-5FD422BFDF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7D4B-F4C3-4845-97BB-9AF941480DBA}" type="datetimeFigureOut">
              <a:rPr lang="fr-FR" smtClean="0"/>
              <a:pPr/>
              <a:t>05/06/2015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D2A4-4DE5-40EB-B700-5FD422BFDF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7D4B-F4C3-4845-97BB-9AF941480DBA}" type="datetimeFigureOut">
              <a:rPr lang="fr-FR" smtClean="0"/>
              <a:pPr/>
              <a:t>05/06/2015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D2A4-4DE5-40EB-B700-5FD422BFDF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7D4B-F4C3-4845-97BB-9AF941480DBA}" type="datetimeFigureOut">
              <a:rPr lang="fr-FR" smtClean="0"/>
              <a:pPr/>
              <a:t>05/06/2015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D2A4-4DE5-40EB-B700-5FD422BFDF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497D4B-F4C3-4845-97BB-9AF941480DBA}" type="datetimeFigureOut">
              <a:rPr lang="fr-FR" smtClean="0"/>
              <a:pPr/>
              <a:t>05/06/2015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6CD2A4-4DE5-40EB-B700-5FD422BFDF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orocco-fl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057400"/>
            <a:ext cx="6172200" cy="3962400"/>
          </a:xfrm>
          <a:prstGeom prst="rect">
            <a:avLst/>
          </a:prstGeom>
          <a:noFill/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i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Morocco’s Flag</a:t>
            </a:r>
            <a:endParaRPr lang="fr-FR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191000" cy="4724400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 the second type of music </a:t>
            </a:r>
            <a:r>
              <a:rPr lang="fr-FR" sz="2800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800" b="1" dirty="0" smtClean="0">
                <a:latin typeface="Andalus" pitchFamily="18" charset="-78"/>
                <a:cs typeface="Andalus" pitchFamily="18" charset="-78"/>
              </a:rPr>
              <a:t>Amazigh music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, the </a:t>
            </a:r>
            <a:r>
              <a:rPr lang="fr-FR" sz="2800" dirty="0" err="1" smtClean="0">
                <a:latin typeface="Andalus" pitchFamily="18" charset="-78"/>
                <a:cs typeface="Andalus" pitchFamily="18" charset="-78"/>
              </a:rPr>
              <a:t>three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800" dirty="0" err="1" smtClean="0">
                <a:latin typeface="Andalus" pitchFamily="18" charset="-78"/>
                <a:cs typeface="Andalus" pitchFamily="18" charset="-78"/>
              </a:rPr>
              <a:t>different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 Amazigh </a:t>
            </a:r>
            <a:r>
              <a:rPr lang="fr-FR" sz="2800" dirty="0" err="1" smtClean="0">
                <a:latin typeface="Andalus" pitchFamily="18" charset="-78"/>
                <a:cs typeface="Andalus" pitchFamily="18" charset="-78"/>
              </a:rPr>
              <a:t>regions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 in </a:t>
            </a:r>
            <a:r>
              <a:rPr lang="fr-FR" sz="2800" dirty="0" err="1" smtClean="0">
                <a:latin typeface="Andalus" pitchFamily="18" charset="-78"/>
                <a:cs typeface="Andalus" pitchFamily="18" charset="-78"/>
              </a:rPr>
              <a:t>Morocco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fr-FR" sz="2800" dirty="0" err="1" smtClean="0">
                <a:latin typeface="Andalus" pitchFamily="18" charset="-78"/>
                <a:cs typeface="Andalus" pitchFamily="18" charset="-78"/>
              </a:rPr>
              <a:t>possess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800" dirty="0" err="1" smtClean="0">
                <a:latin typeface="Andalus" pitchFamily="18" charset="-78"/>
                <a:cs typeface="Andalus" pitchFamily="18" charset="-78"/>
              </a:rPr>
              <a:t>their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800" dirty="0" err="1" smtClean="0">
                <a:latin typeface="Andalus" pitchFamily="18" charset="-78"/>
                <a:cs typeface="Andalus" pitchFamily="18" charset="-78"/>
              </a:rPr>
              <a:t>own</a:t>
            </a:r>
            <a:r>
              <a:rPr lang="fr-FR" sz="2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800" dirty="0" err="1" smtClean="0">
                <a:latin typeface="Andalus" pitchFamily="18" charset="-78"/>
                <a:cs typeface="Andalus" pitchFamily="18" charset="-78"/>
              </a:rPr>
              <a:t>dialect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fr-FR" sz="2800" dirty="0" err="1" smtClean="0">
                <a:latin typeface="Andalus" pitchFamily="18" charset="-78"/>
                <a:cs typeface="Andalus" pitchFamily="18" charset="-78"/>
              </a:rPr>
              <a:t>their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800" dirty="0" err="1" smtClean="0">
                <a:latin typeface="Andalus" pitchFamily="18" charset="-78"/>
                <a:cs typeface="Andalus" pitchFamily="18" charset="-78"/>
              </a:rPr>
              <a:t>own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 Amazigh </a:t>
            </a:r>
            <a:r>
              <a:rPr lang="fr-FR" sz="2800" dirty="0" err="1" smtClean="0">
                <a:latin typeface="Andalus" pitchFamily="18" charset="-78"/>
                <a:cs typeface="Andalus" pitchFamily="18" charset="-78"/>
              </a:rPr>
              <a:t>rhythm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fr-FR" sz="2800" dirty="0" err="1" smtClean="0">
                <a:latin typeface="Andalus" pitchFamily="18" charset="-78"/>
                <a:cs typeface="Andalus" pitchFamily="18" charset="-78"/>
              </a:rPr>
              <a:t>this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800" dirty="0" err="1" smtClean="0">
                <a:latin typeface="Andalus" pitchFamily="18" charset="-78"/>
                <a:cs typeface="Andalus" pitchFamily="18" charset="-78"/>
              </a:rPr>
              <a:t>kind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 of music has </a:t>
            </a:r>
            <a:r>
              <a:rPr lang="fr-FR" sz="2800" dirty="0" err="1" smtClean="0">
                <a:latin typeface="Andalus" pitchFamily="18" charset="-78"/>
                <a:cs typeface="Andalus" pitchFamily="18" charset="-78"/>
              </a:rPr>
              <a:t>survived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800" dirty="0" err="1" smtClean="0">
                <a:latin typeface="Andalus" pitchFamily="18" charset="-78"/>
                <a:cs typeface="Andalus" pitchFamily="18" charset="-78"/>
              </a:rPr>
              <a:t>thanks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 to </a:t>
            </a:r>
            <a:r>
              <a:rPr lang="fr-FR" sz="2800" dirty="0" err="1" smtClean="0">
                <a:latin typeface="Andalus" pitchFamily="18" charset="-78"/>
                <a:cs typeface="Andalus" pitchFamily="18" charset="-78"/>
              </a:rPr>
              <a:t>Amazigh’s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800" dirty="0" err="1" smtClean="0">
                <a:latin typeface="Andalus" pitchFamily="18" charset="-78"/>
                <a:cs typeface="Andalus" pitchFamily="18" charset="-78"/>
              </a:rPr>
              <a:t>poets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fr-FR" sz="2800" dirty="0" err="1" smtClean="0">
                <a:latin typeface="Andalus" pitchFamily="18" charset="-78"/>
                <a:cs typeface="Andalus" pitchFamily="18" charset="-78"/>
              </a:rPr>
              <a:t>musicians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.</a:t>
            </a:r>
            <a:endParaRPr lang="fr-FR" sz="2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4" name="Picture 2" descr="C:\Users\MICRO\Desktop\al kitab 2.6\Ouarzazate-Festival-Ahwach-M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0" y="214313"/>
            <a:ext cx="4000500" cy="6215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191000" cy="4724400"/>
          </a:xfrm>
        </p:spPr>
        <p:txBody>
          <a:bodyPr>
            <a:normAutofit/>
          </a:bodyPr>
          <a:lstStyle/>
          <a:p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Shaabi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considered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 as pop music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since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  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it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’ s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indeed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 the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most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popular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 music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listened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 to in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Morocco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, and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it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sung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 in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Darijja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usually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 in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weddings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.</a:t>
            </a:r>
            <a:endParaRPr lang="fr-FR" sz="32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098" name="Picture 2" descr="C:\Users\MICRO\Desktop\al kitab 2.6\eGVzeXM3MTI=_o_abderrahim-souiri-et-tahour-kachkoul-chaabi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3" y="357188"/>
            <a:ext cx="4357687" cy="6072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54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FOOD</a:t>
            </a:r>
            <a:endParaRPr lang="fr-FR" sz="54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Morocco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’ s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food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well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known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through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the world,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it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combines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traditional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Amazigh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dishes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with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spices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from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Arab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World and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ingredients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from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spain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fr-FR" sz="2400" dirty="0" smtClean="0">
              <a:latin typeface="Andalus" pitchFamily="18" charset="-78"/>
              <a:cs typeface="Andalus" pitchFamily="18" charset="-78"/>
            </a:endParaRPr>
          </a:p>
          <a:p>
            <a:endParaRPr lang="fr-FR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Each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Friday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Moroccans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eat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400" b="1" dirty="0" smtClean="0">
                <a:latin typeface="Andalus" pitchFamily="18" charset="-78"/>
                <a:cs typeface="Andalus" pitchFamily="18" charset="-78"/>
              </a:rPr>
              <a:t>couscous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which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a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dish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made of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cracked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wheat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.</a:t>
            </a:r>
            <a:endParaRPr lang="fr-FR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122" name="Picture 2" descr="C:\Users\MICRO\Desktop\al kitab 2.6\MoroccanCousco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214422"/>
            <a:ext cx="403860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191000" cy="4724400"/>
          </a:xfrm>
        </p:spPr>
        <p:txBody>
          <a:bodyPr>
            <a:normAutofit/>
          </a:bodyPr>
          <a:lstStyle/>
          <a:p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Another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popular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dish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 in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Morocco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3200" b="1" dirty="0" err="1" smtClean="0">
                <a:latin typeface="Andalus" pitchFamily="18" charset="-78"/>
                <a:cs typeface="Andalus" pitchFamily="18" charset="-78"/>
              </a:rPr>
              <a:t>Tagin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, a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stew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 of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spiced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vegetables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meat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 or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chicken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.</a:t>
            </a:r>
            <a:endParaRPr lang="fr-FR" sz="32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146" name="Picture 2" descr="C:\Users\MICRO\Desktop\al kitab 2.6\33884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785813"/>
            <a:ext cx="4357686" cy="557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191000" cy="472440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latin typeface="Andalus" pitchFamily="18" charset="-78"/>
                <a:cs typeface="Andalus" pitchFamily="18" charset="-78"/>
              </a:rPr>
              <a:t>One of the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most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tasty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Moroccan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dishes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Pastilla, a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delicate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pastry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stuffed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with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chicken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breast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or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meat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re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shrumps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cinnamon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suggar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crunched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nuts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fr-FR" dirty="0" smtClean="0">
              <a:latin typeface="Andalus" pitchFamily="18" charset="-78"/>
              <a:cs typeface="Andalus" pitchFamily="18" charset="-78"/>
            </a:endParaRPr>
          </a:p>
          <a:p>
            <a:r>
              <a:rPr lang="fr-FR" dirty="0" smtClean="0">
                <a:latin typeface="Andalus" pitchFamily="18" charset="-78"/>
                <a:cs typeface="Andalus" pitchFamily="18" charset="-78"/>
              </a:rPr>
              <a:t>Night and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day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Moroccans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drink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two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popular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drinks,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freshly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squeezed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orange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juice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mint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tea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, the national drink.</a:t>
            </a:r>
            <a:endParaRPr lang="fr-FR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170" name="Picture 2" descr="C:\Users\MICRO\Desktop\al kitab 2.6\Morocco-pastilla-630x42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313"/>
            <a:ext cx="4572000" cy="4286250"/>
          </a:xfrm>
          <a:prstGeom prst="rect">
            <a:avLst/>
          </a:prstGeom>
          <a:noFill/>
        </p:spPr>
      </p:pic>
      <p:pic>
        <p:nvPicPr>
          <p:cNvPr id="7171" name="Picture 3" descr="C:\Users\MICRO\Desktop\al kitab 2.6\moroccan_mint_t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4286256"/>
            <a:ext cx="4524375" cy="2100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5400" b="1" cap="none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Notoriety</a:t>
            </a:r>
            <a:endParaRPr lang="fr-FR" sz="54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 smtClean="0">
                <a:latin typeface="Andalus" pitchFamily="18" charset="-78"/>
                <a:cs typeface="Andalus" pitchFamily="18" charset="-78"/>
              </a:rPr>
              <a:t>Morocco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style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fascinating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with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its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decorative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arts and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richness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of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beautiful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colors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patterns,Morocco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inspired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 the house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interior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due to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its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blend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and fusion of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african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andalusian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arabian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, Amazigh, and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european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style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that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created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a unique and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timeless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design</a:t>
            </a:r>
            <a:endParaRPr lang="fr-FR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194" name="Picture 2" descr="C:\Users\MICRO\Desktop\al kitab 2.6\20110122IHHMorocco-slide-5742-popu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214422"/>
            <a:ext cx="4429156" cy="3071834"/>
          </a:xfrm>
          <a:prstGeom prst="rect">
            <a:avLst/>
          </a:prstGeom>
          <a:noFill/>
        </p:spPr>
      </p:pic>
      <p:pic>
        <p:nvPicPr>
          <p:cNvPr id="8195" name="Picture 3" descr="C:\Users\MICRO\Desktop\al kitab 2.6\stock-photo-inside-traditional-arab-house-morocco-406295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214818"/>
            <a:ext cx="4357718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fr-FR" sz="4400" b="1" cap="none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Zallij</a:t>
            </a:r>
            <a:endParaRPr lang="fr-FR" sz="44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One of the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elements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 in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Moroccan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interior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 design and home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decorating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Zallij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fr-FR" sz="32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Zallij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 the art of hand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cutting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geometric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3200" dirty="0" err="1" smtClean="0">
                <a:latin typeface="Andalus" pitchFamily="18" charset="-78"/>
                <a:cs typeface="Andalus" pitchFamily="18" charset="-78"/>
              </a:rPr>
              <a:t>mosaics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.</a:t>
            </a:r>
            <a:endParaRPr lang="fr-FR" sz="32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218" name="Picture 2" descr="C:\Users\MICRO\Desktop\al kitab 2.6\télécharg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85728"/>
            <a:ext cx="4500562" cy="3457587"/>
          </a:xfrm>
          <a:prstGeom prst="rect">
            <a:avLst/>
          </a:prstGeom>
          <a:noFill/>
        </p:spPr>
      </p:pic>
      <p:pic>
        <p:nvPicPr>
          <p:cNvPr id="9219" name="Picture 3" descr="C:\Users\MICRO\Desktop\al kitab 2.6\stock-photo-colorful-moroccan-mosaic-wall-as-a-background-937704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86190"/>
            <a:ext cx="4500562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fr-FR" sz="5400" b="1" cap="none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Pottery</a:t>
            </a:r>
            <a:endParaRPr lang="fr-FR" sz="54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>
                <a:latin typeface="Andalus" pitchFamily="18" charset="-78"/>
                <a:cs typeface="Andalus" pitchFamily="18" charset="-78"/>
              </a:rPr>
              <a:t>Along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with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Zallij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Morocco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famous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of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traditional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pottery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. And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it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for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both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practical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artistic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purposes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, and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some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of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finest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pottery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produced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in the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region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of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Zagura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.</a:t>
            </a:r>
            <a:endParaRPr lang="fr-FR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42" name="Picture 2" descr="C:\Users\MICRO\Desktop\al kitab 2.6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66"/>
            <a:ext cx="4572000" cy="2928958"/>
          </a:xfrm>
          <a:prstGeom prst="rect">
            <a:avLst/>
          </a:prstGeom>
          <a:noFill/>
        </p:spPr>
      </p:pic>
      <p:pic>
        <p:nvPicPr>
          <p:cNvPr id="10243" name="Picture 3" descr="C:\Users\MICRO\Desktop\al kitab 2.6\VASE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43248"/>
            <a:ext cx="4572000" cy="2862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fr-FR" sz="5400" b="1" cap="none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Carpets</a:t>
            </a:r>
            <a:endParaRPr lang="fr-FR" sz="54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 smtClean="0">
              <a:latin typeface="Andalus" pitchFamily="18" charset="-78"/>
              <a:cs typeface="Andalus" pitchFamily="18" charset="-78"/>
            </a:endParaRPr>
          </a:p>
          <a:p>
            <a:endParaRPr lang="fr-FR" dirty="0" smtClean="0">
              <a:latin typeface="Andalus" pitchFamily="18" charset="-78"/>
              <a:cs typeface="Andalus" pitchFamily="18" charset="-78"/>
            </a:endParaRPr>
          </a:p>
          <a:p>
            <a:r>
              <a:rPr lang="fr-FR" dirty="0" err="1" smtClean="0">
                <a:latin typeface="Andalus" pitchFamily="18" charset="-78"/>
                <a:cs typeface="Andalus" pitchFamily="18" charset="-78"/>
              </a:rPr>
              <a:t>Moroccan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carpets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are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also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famous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around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the 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world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specially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the Amazigh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traditional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carpets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.</a:t>
            </a:r>
            <a:endParaRPr lang="fr-F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267" name="Picture 3" descr="C:\Users\MICRO\Desktop\al kitab 2.6\A Moroccan Carpet #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7166"/>
            <a:ext cx="4000498" cy="5929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0" y="3571876"/>
            <a:ext cx="4191000" cy="278606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fr-FR" dirty="0" smtClean="0"/>
          </a:p>
          <a:p>
            <a:pPr>
              <a:buFont typeface="Wingdings" pitchFamily="2" charset="2"/>
              <a:buChar char="v"/>
            </a:pPr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Thank</a:t>
            </a:r>
            <a:r>
              <a:rPr lang="fr-F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fr-FR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you</a:t>
            </a:r>
            <a:r>
              <a:rPr lang="fr-F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 for </a:t>
            </a:r>
            <a:r>
              <a:rPr lang="fr-FR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your</a:t>
            </a:r>
            <a:r>
              <a:rPr lang="fr-F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 attention.</a:t>
            </a:r>
            <a:endParaRPr lang="fr-FR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6386" name="Picture 2" descr="C:\Users\MICRO\Desktop\al kitab 2.6\BOU10_06M_a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3" y="785794"/>
            <a:ext cx="4643438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i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byssinica SIL" pitchFamily="2" charset="0"/>
              </a:rPr>
              <a:t>Morocco</a:t>
            </a:r>
            <a:endParaRPr lang="en-US" sz="5400" b="1" i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byssinica SIL" pitchFamily="2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Morocco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located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 in the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north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western Part of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Africa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its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capital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city’s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called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Rabat .</a:t>
            </a:r>
          </a:p>
          <a:p>
            <a:pPr>
              <a:buNone/>
            </a:pPr>
            <a:endParaRPr lang="fr-FR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fr-FR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the official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language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of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Morocco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Arabic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although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French has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also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status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used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widely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in business and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high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400" dirty="0" err="1" smtClean="0">
                <a:latin typeface="Andalus" pitchFamily="18" charset="-78"/>
                <a:cs typeface="Andalus" pitchFamily="18" charset="-78"/>
              </a:rPr>
              <a:t>education</a:t>
            </a: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fr-FR" dirty="0"/>
          </a:p>
        </p:txBody>
      </p:sp>
      <p:pic>
        <p:nvPicPr>
          <p:cNvPr id="1026" name="Picture 2" descr="C:\Users\MICRO\Desktop\al kitab 2.6\moro-LMAP-m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1600200"/>
            <a:ext cx="43434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4294967295"/>
          </p:nvPr>
        </p:nvSpPr>
        <p:spPr>
          <a:xfrm>
            <a:off x="457200" y="571480"/>
            <a:ext cx="8686800" cy="5508645"/>
          </a:xfrm>
        </p:spPr>
        <p:txBody>
          <a:bodyPr>
            <a:normAutofit/>
          </a:bodyPr>
          <a:lstStyle/>
          <a:p>
            <a:r>
              <a:rPr lang="fr-FR" dirty="0" err="1" smtClean="0">
                <a:latin typeface="Andalus" pitchFamily="18" charset="-78"/>
                <a:cs typeface="Andalus" pitchFamily="18" charset="-78"/>
              </a:rPr>
              <a:t>Moroccan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Darija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 «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dialect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»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the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widely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spoken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tangue, and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it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’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quite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different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from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the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classical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Arabic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of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Qur’an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fr-FR" dirty="0" smtClean="0">
              <a:latin typeface="Andalus" pitchFamily="18" charset="-78"/>
              <a:cs typeface="Andalus" pitchFamily="18" charset="-78"/>
            </a:endParaRPr>
          </a:p>
          <a:p>
            <a:r>
              <a:rPr lang="fr-FR" dirty="0" err="1" smtClean="0">
                <a:latin typeface="Andalus" pitchFamily="18" charset="-78"/>
                <a:cs typeface="Andalus" pitchFamily="18" charset="-78"/>
              </a:rPr>
              <a:t>Many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Moroccans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understand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Arabic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Dialects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in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neibhoring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countries.</a:t>
            </a:r>
          </a:p>
          <a:p>
            <a:endParaRPr lang="fr-FR" dirty="0" smtClean="0">
              <a:latin typeface="Andalus" pitchFamily="18" charset="-78"/>
              <a:cs typeface="Andalus" pitchFamily="18" charset="-78"/>
            </a:endParaRPr>
          </a:p>
          <a:p>
            <a:r>
              <a:rPr lang="fr-FR" dirty="0" smtClean="0">
                <a:latin typeface="Andalus" pitchFamily="18" charset="-78"/>
                <a:cs typeface="Andalus" pitchFamily="18" charset="-78"/>
              </a:rPr>
              <a:t>Amazigh  people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form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50% of the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Moroccan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population,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they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speak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Amazigh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dialect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in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adittion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to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Arabic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.</a:t>
            </a:r>
            <a:endParaRPr lang="fr-FR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8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84306">
            <a:off x="380335" y="1193756"/>
            <a:ext cx="3962400" cy="2644775"/>
          </a:xfrm>
          <a:prstGeom prst="rect">
            <a:avLst/>
          </a:prstGeom>
          <a:noFill/>
        </p:spPr>
      </p:pic>
      <p:pic>
        <p:nvPicPr>
          <p:cNvPr id="3" name="Picture 9" descr="1817937-Chefchaouen-Morocco-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56785">
            <a:off x="5035766" y="940638"/>
            <a:ext cx="3771900" cy="2590800"/>
          </a:xfrm>
          <a:prstGeom prst="rect">
            <a:avLst/>
          </a:prstGeom>
          <a:noFill/>
        </p:spPr>
      </p:pic>
      <p:pic>
        <p:nvPicPr>
          <p:cNvPr id="4" name="Picture 7" descr="klein-aus-mt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79690">
            <a:off x="669883" y="4094259"/>
            <a:ext cx="3657600" cy="2286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0" y="4572008"/>
            <a:ext cx="4071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 smtClean="0">
                <a:solidFill>
                  <a:srgbClr val="000066"/>
                </a:solidFill>
                <a:latin typeface="Arial Rounded MT Bold" pitchFamily="34" charset="0"/>
              </a:rPr>
              <a:t>Morocco has many different types of land. Deserts, towns, mountainsides. The farms there, are usually near rivers, lakes, ponds or streams.</a:t>
            </a:r>
            <a:endParaRPr lang="en-US" b="1" i="1" dirty="0">
              <a:solidFill>
                <a:srgbClr val="000066"/>
              </a:solidFill>
              <a:latin typeface="Arial Rounded MT Bold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Morocco’s Land </a:t>
            </a:r>
            <a:endParaRPr lang="fr-FR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191000" cy="4724400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 smtClean="0">
                <a:latin typeface="Andalus" pitchFamily="18" charset="-78"/>
                <a:cs typeface="Andalus" pitchFamily="18" charset="-78"/>
              </a:rPr>
              <a:t>Moroccans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generally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shake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hands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when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greeting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, and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after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which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one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might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touch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the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heart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, to express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pleasure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at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seeing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the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other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person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fr-FR" dirty="0" smtClean="0">
              <a:latin typeface="Andalus" pitchFamily="18" charset="-78"/>
              <a:cs typeface="Andalus" pitchFamily="18" charset="-78"/>
            </a:endParaRPr>
          </a:p>
          <a:p>
            <a:r>
              <a:rPr lang="fr-FR" dirty="0" smtClean="0">
                <a:latin typeface="Andalus" pitchFamily="18" charset="-78"/>
                <a:cs typeface="Andalus" pitchFamily="18" charset="-78"/>
              </a:rPr>
              <a:t>It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impolite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to point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at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people.</a:t>
            </a:r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12290" name="Picture 2" descr="C:\Users\MICRO\Desktop\al kitab 2.6\0morocco_joyoflife_39089241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28625"/>
            <a:ext cx="4343400" cy="585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5400" b="1" cap="none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Weddings</a:t>
            </a:r>
            <a:endParaRPr lang="fr-FR" sz="54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>
                <a:latin typeface="Andalus" pitchFamily="18" charset="-78"/>
                <a:cs typeface="Andalus" pitchFamily="18" charset="-78"/>
              </a:rPr>
              <a:t>Wedding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signify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a new union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between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two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families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it’s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usually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last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two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days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, the first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day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in the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Bride’s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house all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families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come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together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sing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and dance,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it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s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called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b="1" dirty="0" err="1" smtClean="0">
                <a:latin typeface="Andalus" pitchFamily="18" charset="-78"/>
                <a:cs typeface="Andalus" pitchFamily="18" charset="-78"/>
              </a:rPr>
              <a:t>Nhar</a:t>
            </a:r>
            <a:r>
              <a:rPr lang="fr-FR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b="1" dirty="0" err="1" smtClean="0">
                <a:latin typeface="Andalus" pitchFamily="18" charset="-78"/>
                <a:cs typeface="Andalus" pitchFamily="18" charset="-78"/>
              </a:rPr>
              <a:t>Lhanna</a:t>
            </a:r>
            <a:r>
              <a:rPr lang="fr-FR" b="1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They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decorate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the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bride’s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hands and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feet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with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Al Hanna.</a:t>
            </a:r>
            <a:endParaRPr lang="fr-FR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3314" name="Picture 2" descr="C:\Users\MICRO\Desktop\al kitab 2.6\télécharger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5728"/>
            <a:ext cx="4572000" cy="3786214"/>
          </a:xfrm>
          <a:prstGeom prst="rect">
            <a:avLst/>
          </a:prstGeom>
          <a:noFill/>
        </p:spPr>
      </p:pic>
      <p:pic>
        <p:nvPicPr>
          <p:cNvPr id="13315" name="Picture 3" descr="C:\Users\MICRO\Desktop\al kitab 2.6\morocca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071942"/>
            <a:ext cx="4786314" cy="2505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191000" cy="4724400"/>
          </a:xfrm>
        </p:spPr>
        <p:txBody>
          <a:bodyPr/>
          <a:lstStyle/>
          <a:p>
            <a:endParaRPr lang="fr-FR" dirty="0" smtClean="0">
              <a:latin typeface="Andalus" pitchFamily="18" charset="-78"/>
              <a:cs typeface="Andalus" pitchFamily="18" charset="-78"/>
            </a:endParaRPr>
          </a:p>
          <a:p>
            <a:r>
              <a:rPr lang="fr-FR" dirty="0" smtClean="0">
                <a:latin typeface="Andalus" pitchFamily="18" charset="-78"/>
                <a:cs typeface="Andalus" pitchFamily="18" charset="-78"/>
              </a:rPr>
              <a:t>In the second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day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, the 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groom’s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Family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and the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bride’s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family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celebrate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the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wedding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togeter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to show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that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they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are one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family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.</a:t>
            </a:r>
            <a:endParaRPr lang="fr-FR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362" name="Picture 2" descr="C:\Users\MICRO\Desktop\al kitab 2.6\moroccan-wedding-meknes-morocco_005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3" y="785813"/>
            <a:ext cx="4357687" cy="5357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191000" cy="472440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traditional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dress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for men and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women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called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b="1" dirty="0" err="1" smtClean="0">
                <a:latin typeface="Andalus" pitchFamily="18" charset="-78"/>
                <a:cs typeface="Andalus" pitchFamily="18" charset="-78"/>
              </a:rPr>
              <a:t>Djallaba</a:t>
            </a:r>
            <a:endParaRPr lang="fr-FR" b="1" dirty="0" smtClean="0">
              <a:latin typeface="Andalus" pitchFamily="18" charset="-78"/>
              <a:cs typeface="Andalus" pitchFamily="18" charset="-78"/>
            </a:endParaRPr>
          </a:p>
          <a:p>
            <a:endParaRPr lang="fr-FR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fr-FR" dirty="0" smtClean="0">
                <a:latin typeface="Andalus" pitchFamily="18" charset="-78"/>
                <a:cs typeface="Andalus" pitchFamily="18" charset="-78"/>
              </a:rPr>
              <a:t>For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special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occasion men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also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wear a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red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cab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called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« Tarbouch al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fasi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»  and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mostely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refered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to Fez city,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also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the wear </a:t>
            </a:r>
            <a:r>
              <a:rPr lang="fr-FR" b="1" dirty="0" err="1" smtClean="0">
                <a:latin typeface="Andalus" pitchFamily="18" charset="-78"/>
                <a:cs typeface="Andalus" pitchFamily="18" charset="-78"/>
              </a:rPr>
              <a:t>Balgha</a:t>
            </a:r>
            <a:r>
              <a:rPr lang="fr-FR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often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yellow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fr-FR" dirty="0" smtClean="0">
              <a:latin typeface="Andalus" pitchFamily="18" charset="-78"/>
              <a:cs typeface="Andalus" pitchFamily="18" charset="-78"/>
            </a:endParaRPr>
          </a:p>
          <a:p>
            <a:r>
              <a:rPr lang="fr-FR" dirty="0" smtClean="0">
                <a:latin typeface="Andalus" pitchFamily="18" charset="-78"/>
                <a:cs typeface="Andalus" pitchFamily="18" charset="-78"/>
              </a:rPr>
              <a:t>As for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women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they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wear </a:t>
            </a:r>
            <a:r>
              <a:rPr lang="fr-FR" b="1" dirty="0" smtClean="0">
                <a:latin typeface="Andalus" pitchFamily="18" charset="-78"/>
                <a:cs typeface="Andalus" pitchFamily="18" charset="-78"/>
              </a:rPr>
              <a:t>caftan.</a:t>
            </a:r>
          </a:p>
          <a:p>
            <a:endParaRPr lang="fr-FR" dirty="0"/>
          </a:p>
        </p:txBody>
      </p:sp>
      <p:pic>
        <p:nvPicPr>
          <p:cNvPr id="14338" name="Picture 2" descr="C:\Users\MICRO\Desktop\al kitab 2.6\moroccan-kaftan-traditional-clothes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05625" y="3429000"/>
            <a:ext cx="2238375" cy="2857500"/>
          </a:xfrm>
          <a:prstGeom prst="rect">
            <a:avLst/>
          </a:prstGeom>
          <a:noFill/>
        </p:spPr>
      </p:pic>
      <p:pic>
        <p:nvPicPr>
          <p:cNvPr id="14339" name="Picture 3" descr="C:\Users\MICRO\Desktop\al kitab 2.6\télécharger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4150" y="1571612"/>
            <a:ext cx="2609850" cy="1752600"/>
          </a:xfrm>
          <a:prstGeom prst="rect">
            <a:avLst/>
          </a:prstGeom>
          <a:noFill/>
        </p:spPr>
      </p:pic>
      <p:pic>
        <p:nvPicPr>
          <p:cNvPr id="14340" name="Picture 4" descr="C:\Users\MICRO\Desktop\al kitab 2.6\9017-babouche-moroccan-slipper-yellow-328-p[ekm]200x179[ekm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714488"/>
            <a:ext cx="1905000" cy="1704975"/>
          </a:xfrm>
          <a:prstGeom prst="rect">
            <a:avLst/>
          </a:prstGeom>
          <a:noFill/>
        </p:spPr>
      </p:pic>
      <p:pic>
        <p:nvPicPr>
          <p:cNvPr id="9" name="Image 8" descr="C:\Users\MICRO\Desktop\al kitab 2.6\1301432320_img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571876"/>
            <a:ext cx="235745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fr-FR" sz="54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Music</a:t>
            </a:r>
            <a:endParaRPr lang="fr-FR" sz="54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b="1" u="sng" dirty="0" err="1" smtClean="0">
                <a:latin typeface="Andalus" pitchFamily="18" charset="-78"/>
                <a:cs typeface="Andalus" pitchFamily="18" charset="-78"/>
              </a:rPr>
              <a:t>Andalusian</a:t>
            </a:r>
            <a:r>
              <a:rPr lang="fr-FR" b="1" u="sng" dirty="0" smtClean="0">
                <a:latin typeface="Andalus" pitchFamily="18" charset="-78"/>
                <a:cs typeface="Andalus" pitchFamily="18" charset="-78"/>
              </a:rPr>
              <a:t> music:</a:t>
            </a:r>
            <a:r>
              <a:rPr lang="fr-FR" u="sng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as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it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s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name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indicates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comes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from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Andalusia,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it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a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blend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of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Arabic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spanish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 music, and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it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considered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to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be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Morocco’s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classical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music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which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sung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in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classical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Arabic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 (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Fosha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)</a:t>
            </a:r>
            <a:endParaRPr lang="fr-FR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0" name="Picture 2" descr="C:\Users\MICRO\Downloads\dahk\hq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57166"/>
            <a:ext cx="403860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160</TotalTime>
  <Words>622</Words>
  <Application>Microsoft Office PowerPoint</Application>
  <PresentationFormat>Affichage à l'écran (4:3)</PresentationFormat>
  <Paragraphs>54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Promenade</vt:lpstr>
      <vt:lpstr>Morocco’s Flag</vt:lpstr>
      <vt:lpstr>Morocco</vt:lpstr>
      <vt:lpstr>Diapositive 3</vt:lpstr>
      <vt:lpstr>Morocco’s Land </vt:lpstr>
      <vt:lpstr>Diapositive 5</vt:lpstr>
      <vt:lpstr>Weddings</vt:lpstr>
      <vt:lpstr>Diapositive 7</vt:lpstr>
      <vt:lpstr>Diapositive 8</vt:lpstr>
      <vt:lpstr>Music</vt:lpstr>
      <vt:lpstr>Diapositive 10</vt:lpstr>
      <vt:lpstr>Diapositive 11</vt:lpstr>
      <vt:lpstr>FOOD</vt:lpstr>
      <vt:lpstr>Diapositive 13</vt:lpstr>
      <vt:lpstr>Diapositive 14</vt:lpstr>
      <vt:lpstr>Notoriety</vt:lpstr>
      <vt:lpstr>Zallij</vt:lpstr>
      <vt:lpstr>Pottery</vt:lpstr>
      <vt:lpstr>Carpets</vt:lpstr>
      <vt:lpstr>Diapositive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Morocco’s Flag</dc:title>
  <dc:creator>MICRO</dc:creator>
  <cp:lastModifiedBy>MICRO</cp:lastModifiedBy>
  <cp:revision>17</cp:revision>
  <dcterms:created xsi:type="dcterms:W3CDTF">2015-03-31T02:40:12Z</dcterms:created>
  <dcterms:modified xsi:type="dcterms:W3CDTF">2015-06-05T17:27:07Z</dcterms:modified>
</cp:coreProperties>
</file>